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74" r:id="rId2"/>
    <p:sldId id="277" r:id="rId3"/>
    <p:sldId id="320" r:id="rId4"/>
    <p:sldId id="321" r:id="rId5"/>
    <p:sldId id="322" r:id="rId6"/>
    <p:sldId id="323" r:id="rId7"/>
    <p:sldId id="258" r:id="rId8"/>
    <p:sldId id="259" r:id="rId9"/>
    <p:sldId id="260" r:id="rId10"/>
    <p:sldId id="283" r:id="rId11"/>
    <p:sldId id="261" r:id="rId12"/>
    <p:sldId id="262" r:id="rId13"/>
    <p:sldId id="263" r:id="rId14"/>
    <p:sldId id="281" r:id="rId15"/>
    <p:sldId id="314" r:id="rId16"/>
    <p:sldId id="315" r:id="rId17"/>
    <p:sldId id="318" r:id="rId18"/>
    <p:sldId id="316" r:id="rId19"/>
    <p:sldId id="317" r:id="rId20"/>
    <p:sldId id="264"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265" r:id="rId37"/>
    <p:sldId id="292" r:id="rId38"/>
    <p:sldId id="293" r:id="rId39"/>
    <p:sldId id="267" r:id="rId40"/>
    <p:sldId id="285" r:id="rId41"/>
    <p:sldId id="287" r:id="rId42"/>
    <p:sldId id="286" r:id="rId43"/>
    <p:sldId id="268" r:id="rId44"/>
    <p:sldId id="294" r:id="rId45"/>
    <p:sldId id="295" r:id="rId46"/>
    <p:sldId id="297" r:id="rId47"/>
    <p:sldId id="296" r:id="rId48"/>
    <p:sldId id="288" r:id="rId49"/>
    <p:sldId id="289" r:id="rId50"/>
    <p:sldId id="290" r:id="rId51"/>
    <p:sldId id="291" r:id="rId52"/>
    <p:sldId id="319" r:id="rId5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19" autoAdjust="0"/>
  </p:normalViewPr>
  <p:slideViewPr>
    <p:cSldViewPr>
      <p:cViewPr varScale="1">
        <p:scale>
          <a:sx n="114" d="100"/>
          <a:sy n="114" d="100"/>
        </p:scale>
        <p:origin x="-156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95C95F0-9A80-435E-8029-5512C5181FD5}" type="datetimeFigureOut">
              <a:rPr lang="ru-RU"/>
              <a:pPr>
                <a:defRPr/>
              </a:pPr>
              <a:t>26.11.2018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2082C49-A9C6-41B5-AB27-75362EA6D23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noTextEdi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Титульный слайд</a:t>
            </a:r>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29105B-E194-4861-80E6-21AFE1CE9667}" type="slidenum">
              <a:rPr lang="ru-RU">
                <a:cs typeface="Arial" charset="0"/>
              </a:rPr>
              <a:pPr fontAlgn="base">
                <a:spcBef>
                  <a:spcPct val="0"/>
                </a:spcBef>
                <a:spcAft>
                  <a:spcPct val="0"/>
                </a:spcAft>
                <a:defRPr/>
              </a:pPr>
              <a:t>1</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092CABD-B2FD-42E7-B245-F0494038C409}" type="datetimeFigureOut">
              <a:rPr lang="ru-RU"/>
              <a:pPr>
                <a:defRPr/>
              </a:pPr>
              <a:t>26.11.2018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0776A79-FEB8-4932-8112-C4FAA8A8059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081573D-6312-434E-9AE7-BD3432D42AF4}" type="datetimeFigureOut">
              <a:rPr lang="ru-RU"/>
              <a:pPr>
                <a:defRPr/>
              </a:pPr>
              <a:t>26.11.2018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663FC2D-7B79-4DD8-8C92-2CA7ACDA44C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40DFF88-0750-48ED-A333-F2AB148F63DF}" type="datetimeFigureOut">
              <a:rPr lang="ru-RU"/>
              <a:pPr>
                <a:defRPr/>
              </a:pPr>
              <a:t>26.11.2018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D21FAE5-E673-4A6E-87AE-8CB3D2FB571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CB02123-A724-4FC8-B173-F9A526E49AE6}" type="datetimeFigureOut">
              <a:rPr lang="ru-RU"/>
              <a:pPr>
                <a:defRPr/>
              </a:pPr>
              <a:t>26.11.2018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5C8A6A9-2411-4586-B451-AA45D87CA43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595A160-7801-4923-8028-2B0FE0B5C204}" type="datetimeFigureOut">
              <a:rPr lang="ru-RU"/>
              <a:pPr>
                <a:defRPr/>
              </a:pPr>
              <a:t>26.11.2018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DE7F86C-BD86-4C91-B64E-F7D0A7CE0B4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AB9BDAD-5342-4836-84C4-D55FB5C121E3}" type="datetimeFigureOut">
              <a:rPr lang="ru-RU"/>
              <a:pPr>
                <a:defRPr/>
              </a:pPr>
              <a:t>26.11.2018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4969510-231E-402C-ABA3-900E07C889C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1D62A85-1E71-42BD-A104-C2864496CCCC}" type="datetimeFigureOut">
              <a:rPr lang="ru-RU"/>
              <a:pPr>
                <a:defRPr/>
              </a:pPr>
              <a:t>26.11.2018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71C67CC-8FEA-4DCD-90DD-126241553A9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85CEEC0-5F04-4062-AC8B-196C6101CDAC}" type="datetimeFigureOut">
              <a:rPr lang="ru-RU"/>
              <a:pPr>
                <a:defRPr/>
              </a:pPr>
              <a:t>26.11.2018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CC959AB-C337-4790-9C22-2239367093C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6B0B902-403E-4EF4-8420-626EB50E2D97}" type="datetimeFigureOut">
              <a:rPr lang="ru-RU"/>
              <a:pPr>
                <a:defRPr/>
              </a:pPr>
              <a:t>26.11.2018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02BC758-1C2D-4C73-B162-1E74F463C36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8B82D9C-3D38-4452-9689-96EE45286C5A}" type="datetimeFigureOut">
              <a:rPr lang="ru-RU"/>
              <a:pPr>
                <a:defRPr/>
              </a:pPr>
              <a:t>26.11.2018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2CABE9A-4C4B-4D7F-AF69-90D731BA5B0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669CFF7-B6B6-4786-B572-973EC3F2E839}" type="datetimeFigureOut">
              <a:rPr lang="ru-RU"/>
              <a:pPr>
                <a:defRPr/>
              </a:pPr>
              <a:t>26.11.2018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837EE9B-33F1-4447-9DA4-FEA9862ADB6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60F47AB-F4B5-4DA3-BB31-8133A12B731A}" type="datetimeFigureOut">
              <a:rPr lang="ru-RU"/>
              <a:pPr>
                <a:defRPr/>
              </a:pPr>
              <a:t>26.11.2018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8F291A9-DD8C-48D8-8003-F9BCAA713CC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61950" y="2276475"/>
            <a:ext cx="8458200" cy="2293938"/>
          </a:xfrm>
        </p:spPr>
        <p:txBody>
          <a:bodyPr>
            <a:normAutofit/>
          </a:bodyPr>
          <a:lstStyle/>
          <a:p>
            <a:pPr eaLnBrk="1" hangingPunct="1"/>
            <a:r>
              <a:rPr lang="ru-RU" sz="4000" smtClean="0">
                <a:solidFill>
                  <a:srgbClr val="376092"/>
                </a:solidFill>
              </a:rPr>
              <a:t/>
            </a:r>
            <a:br>
              <a:rPr lang="ru-RU" sz="4000" smtClean="0">
                <a:solidFill>
                  <a:srgbClr val="376092"/>
                </a:solidFill>
              </a:rPr>
            </a:br>
            <a:r>
              <a:rPr lang="ru-RU" sz="4000" smtClean="0">
                <a:solidFill>
                  <a:srgbClr val="376092"/>
                </a:solidFill>
              </a:rPr>
              <a:t>«Профилактика нарушений </a:t>
            </a:r>
            <a:br>
              <a:rPr lang="ru-RU" sz="4000" smtClean="0">
                <a:solidFill>
                  <a:srgbClr val="376092"/>
                </a:solidFill>
              </a:rPr>
            </a:br>
            <a:r>
              <a:rPr lang="ru-RU" sz="4000" smtClean="0">
                <a:solidFill>
                  <a:srgbClr val="376092"/>
                </a:solidFill>
              </a:rPr>
              <a:t>опорно-двигательного аппарата »</a:t>
            </a:r>
            <a:r>
              <a:rPr lang="ru-RU" sz="2400" b="1" smtClean="0">
                <a:solidFill>
                  <a:srgbClr val="376092"/>
                </a:solidFill>
              </a:rPr>
              <a:t> </a:t>
            </a:r>
            <a:r>
              <a:rPr lang="ru-RU" sz="4000" smtClean="0">
                <a:solidFill>
                  <a:srgbClr val="FF0000"/>
                </a:solidFill>
              </a:rPr>
              <a:t/>
            </a:r>
            <a:br>
              <a:rPr lang="ru-RU" sz="4000" smtClean="0">
                <a:solidFill>
                  <a:srgbClr val="FF0000"/>
                </a:solidFill>
              </a:rPr>
            </a:br>
            <a:endParaRPr lang="ru-RU" sz="4000" smtClean="0">
              <a:solidFill>
                <a:srgbClr val="FF0000"/>
              </a:solidFill>
            </a:endParaRPr>
          </a:p>
        </p:txBody>
      </p:sp>
      <p:sp>
        <p:nvSpPr>
          <p:cNvPr id="5" name="Подзаголовок 4"/>
          <p:cNvSpPr>
            <a:spLocks noGrp="1"/>
          </p:cNvSpPr>
          <p:nvPr>
            <p:ph type="subTitle" idx="1"/>
          </p:nvPr>
        </p:nvSpPr>
        <p:spPr>
          <a:xfrm>
            <a:off x="214313" y="1357313"/>
            <a:ext cx="8458200" cy="642937"/>
          </a:xfrm>
        </p:spPr>
        <p:txBody>
          <a:bodyPr/>
          <a:lstStyle/>
          <a:p>
            <a:pPr eaLnBrk="1" hangingPunct="1">
              <a:buFont typeface="Wingdings 2" pitchFamily="18" charset="2"/>
              <a:buNone/>
            </a:pPr>
            <a:endParaRPr lang="ru-RU" sz="2000" b="1" smtClean="0">
              <a:solidFill>
                <a:srgbClr val="898989"/>
              </a:solidFill>
            </a:endParaRPr>
          </a:p>
        </p:txBody>
      </p:sp>
      <p:sp>
        <p:nvSpPr>
          <p:cNvPr id="7" name="Номер слайда 6"/>
          <p:cNvSpPr>
            <a:spLocks noGrp="1"/>
          </p:cNvSpPr>
          <p:nvPr>
            <p:ph type="sldNum" sz="quarter" idx="12"/>
          </p:nvPr>
        </p:nvSpPr>
        <p:spPr>
          <a:xfrm>
            <a:off x="8643938" y="6429375"/>
            <a:ext cx="357187" cy="285750"/>
          </a:xfrm>
          <a:solidFill>
            <a:schemeClr val="bg2">
              <a:lumMod val="50000"/>
            </a:schemeClr>
          </a:solidFill>
          <a:ln>
            <a:solidFill>
              <a:schemeClr val="bg2">
                <a:lumMod val="10000"/>
              </a:schemeClr>
            </a:solidFill>
          </a:ln>
        </p:spPr>
        <p:txBody>
          <a:bodyPr/>
          <a:lstStyle/>
          <a:p>
            <a:pPr>
              <a:defRPr/>
            </a:pPr>
            <a:fld id="{E09157B0-6E58-4273-9C56-85675E43ACA3}" type="slidenum">
              <a:rPr lang="ru-RU" b="1">
                <a:solidFill>
                  <a:schemeClr val="bg1"/>
                </a:solidFill>
              </a:rPr>
              <a:pPr>
                <a:defRPr/>
              </a:pPr>
              <a:t>1</a:t>
            </a:fld>
            <a:endParaRPr lang="ru-RU" b="1" dirty="0">
              <a:solidFill>
                <a:schemeClr val="bg1"/>
              </a:solidFill>
            </a:endParaRPr>
          </a:p>
        </p:txBody>
      </p:sp>
      <p:sp>
        <p:nvSpPr>
          <p:cNvPr id="10" name="TextBox 9"/>
          <p:cNvSpPr txBox="1"/>
          <p:nvPr/>
        </p:nvSpPr>
        <p:spPr>
          <a:xfrm>
            <a:off x="1143000" y="6429375"/>
            <a:ext cx="6786563" cy="277813"/>
          </a:xfrm>
          <a:prstGeom prst="rect">
            <a:avLst/>
          </a:prstGeom>
          <a:noFill/>
        </p:spPr>
        <p:txBody>
          <a:bodyPr>
            <a:spAutoFit/>
          </a:bodyPr>
          <a:lstStyle/>
          <a:p>
            <a:pPr algn="ctr" fontAlgn="auto">
              <a:spcBef>
                <a:spcPts val="0"/>
              </a:spcBef>
              <a:spcAft>
                <a:spcPts val="0"/>
              </a:spcAft>
              <a:defRPr/>
            </a:pPr>
            <a:r>
              <a:rPr lang="ru-RU" sz="1200" b="1" dirty="0">
                <a:solidFill>
                  <a:schemeClr val="tx1">
                    <a:lumMod val="65000"/>
                    <a:lumOff val="35000"/>
                  </a:schemeClr>
                </a:solidFill>
                <a:latin typeface="+mn-lt"/>
                <a:cs typeface="+mn-cs"/>
              </a:rPr>
              <a:t>Белгород, 2018 год</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p:txBody>
          <a:bodyPr/>
          <a:lstStyle/>
          <a:p>
            <a:pPr eaLnBrk="1" hangingPunct="1"/>
            <a:endParaRPr lang="ru-RU" smtClean="0"/>
          </a:p>
        </p:txBody>
      </p:sp>
      <p:sp>
        <p:nvSpPr>
          <p:cNvPr id="29698" name="Содержимое 2"/>
          <p:cNvSpPr>
            <a:spLocks noGrp="1"/>
          </p:cNvSpPr>
          <p:nvPr>
            <p:ph idx="1"/>
          </p:nvPr>
        </p:nvSpPr>
        <p:spPr/>
        <p:txBody>
          <a:bodyPr/>
          <a:lstStyle/>
          <a:p>
            <a:pPr eaLnBrk="1" hangingPunct="1"/>
            <a:endParaRPr lang="ru-RU" smtClean="0"/>
          </a:p>
        </p:txBody>
      </p:sp>
      <p:pic>
        <p:nvPicPr>
          <p:cNvPr id="29699" name="Picture 7"/>
          <p:cNvPicPr>
            <a:picLocks noChangeAspect="1" noChangeArrowheads="1"/>
          </p:cNvPicPr>
          <p:nvPr/>
        </p:nvPicPr>
        <p:blipFill>
          <a:blip r:embed="rId2"/>
          <a:srcRect/>
          <a:stretch>
            <a:fillRect/>
          </a:stretch>
        </p:blipFill>
        <p:spPr bwMode="auto">
          <a:xfrm>
            <a:off x="28575" y="0"/>
            <a:ext cx="91154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6"/>
          <p:cNvSpPr>
            <a:spLocks noGrp="1"/>
          </p:cNvSpPr>
          <p:nvPr>
            <p:ph type="title"/>
          </p:nvPr>
        </p:nvSpPr>
        <p:spPr/>
        <p:txBody>
          <a:bodyPr/>
          <a:lstStyle/>
          <a:p>
            <a:pPr eaLnBrk="1" hangingPunct="1"/>
            <a:endParaRPr lang="ru-RU" smtClean="0"/>
          </a:p>
        </p:txBody>
      </p:sp>
      <p:graphicFrame>
        <p:nvGraphicFramePr>
          <p:cNvPr id="4" name="Объект 3"/>
          <p:cNvGraphicFramePr>
            <a:graphicFrameLocks noGrp="1"/>
          </p:cNvGraphicFramePr>
          <p:nvPr>
            <p:ph idx="1"/>
          </p:nvPr>
        </p:nvGraphicFramePr>
        <p:xfrm>
          <a:off x="457200" y="1600200"/>
          <a:ext cx="8712200" cy="4537075"/>
        </p:xfrm>
        <a:graphic>
          <a:graphicData uri="http://schemas.openxmlformats.org/drawingml/2006/table">
            <a:tbl>
              <a:tblPr/>
              <a:tblGrid>
                <a:gridCol w="3771900"/>
                <a:gridCol w="4940300"/>
              </a:tblGrid>
              <a:tr h="50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FFFFFF"/>
                          </a:solidFill>
                          <a:effectLst/>
                          <a:latin typeface="Times New Roman" pitchFamily="18" charset="0"/>
                          <a:cs typeface="Times New Roman" pitchFamily="18" charset="0"/>
                        </a:rPr>
                        <a:t>Общие:</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FFFFFF"/>
                          </a:solidFill>
                          <a:effectLst/>
                          <a:latin typeface="Times New Roman" pitchFamily="18" charset="0"/>
                          <a:cs typeface="Times New Roman" pitchFamily="18" charset="0"/>
                        </a:rPr>
                        <a:t>Специальные:</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32250">
                <a:tc>
                  <a:txBody>
                    <a:bodyPr/>
                    <a:lstStyle/>
                    <a:p>
                      <a:pPr marL="342900" marR="0" lvl="0" indent="-342900" algn="l" defTabSz="914400" rtl="0" eaLnBrk="1" fontAlgn="base" latinLnBrk="0" hangingPunct="1">
                        <a:lnSpc>
                          <a:spcPct val="100000"/>
                        </a:lnSpc>
                        <a:spcBef>
                          <a:spcPct val="0"/>
                        </a:spcBef>
                        <a:spcAft>
                          <a:spcPct val="0"/>
                        </a:spcAft>
                        <a:buClrTx/>
                        <a:buSzTx/>
                        <a:buFont typeface="Calibri" pitchFamily="34" charset="0"/>
                        <a:buAutoNum type="arabicPeriod"/>
                        <a:tabLst>
                          <a:tab pos="457200" algn="l"/>
                        </a:tabLst>
                      </a:pPr>
                      <a:r>
                        <a:rPr kumimoji="0" lang="ru-RU" sz="2400" b="1" i="0" u="none" strike="noStrike" cap="none" normalizeH="0" baseline="0" smtClean="0">
                          <a:ln>
                            <a:noFill/>
                          </a:ln>
                          <a:solidFill>
                            <a:srgbClr val="FFFFFF"/>
                          </a:solidFill>
                          <a:effectLst/>
                          <a:latin typeface="Times New Roman" pitchFamily="18" charset="0"/>
                          <a:cs typeface="Times New Roman" pitchFamily="18" charset="0"/>
                        </a:rPr>
                        <a:t>Физические упражнения</a:t>
                      </a:r>
                    </a:p>
                    <a:p>
                      <a:pPr marL="342900" marR="0" lvl="0" indent="-342900" algn="l" defTabSz="914400" rtl="0" eaLnBrk="1" fontAlgn="base" latinLnBrk="0" hangingPunct="1">
                        <a:lnSpc>
                          <a:spcPct val="100000"/>
                        </a:lnSpc>
                        <a:spcBef>
                          <a:spcPct val="0"/>
                        </a:spcBef>
                        <a:spcAft>
                          <a:spcPct val="0"/>
                        </a:spcAft>
                        <a:buClrTx/>
                        <a:buSzTx/>
                        <a:buFont typeface="Calibri" pitchFamily="34" charset="0"/>
                        <a:buAutoNum type="arabicPeriod"/>
                        <a:tabLst>
                          <a:tab pos="457200" algn="l"/>
                        </a:tabLst>
                      </a:pPr>
                      <a:r>
                        <a:rPr kumimoji="0" lang="ru-RU" sz="2400" b="1" i="0" u="none" strike="noStrike" cap="none" normalizeH="0" baseline="0" smtClean="0">
                          <a:ln>
                            <a:noFill/>
                          </a:ln>
                          <a:solidFill>
                            <a:srgbClr val="FFFFFF"/>
                          </a:solidFill>
                          <a:effectLst/>
                          <a:latin typeface="Times New Roman" pitchFamily="18" charset="0"/>
                          <a:cs typeface="Times New Roman" pitchFamily="18" charset="0"/>
                        </a:rPr>
                        <a:t>Игры</a:t>
                      </a:r>
                    </a:p>
                    <a:p>
                      <a:pPr marL="342900" marR="0" lvl="0" indent="-342900" algn="l" defTabSz="914400" rtl="0" eaLnBrk="1" fontAlgn="base" latinLnBrk="0" hangingPunct="1">
                        <a:lnSpc>
                          <a:spcPct val="100000"/>
                        </a:lnSpc>
                        <a:spcBef>
                          <a:spcPct val="0"/>
                        </a:spcBef>
                        <a:spcAft>
                          <a:spcPct val="0"/>
                        </a:spcAft>
                        <a:buClrTx/>
                        <a:buSzTx/>
                        <a:buFont typeface="Calibri" pitchFamily="34" charset="0"/>
                        <a:buAutoNum type="arabicPeriod"/>
                        <a:tabLst>
                          <a:tab pos="457200" algn="l"/>
                        </a:tabLst>
                      </a:pPr>
                      <a:r>
                        <a:rPr kumimoji="0" lang="ru-RU" sz="2400" b="1" i="0" u="none" strike="noStrike" cap="none" normalizeH="0" baseline="0" smtClean="0">
                          <a:ln>
                            <a:noFill/>
                          </a:ln>
                          <a:solidFill>
                            <a:srgbClr val="FFFFFF"/>
                          </a:solidFill>
                          <a:effectLst/>
                          <a:latin typeface="Times New Roman" pitchFamily="18" charset="0"/>
                          <a:cs typeface="Times New Roman" pitchFamily="18" charset="0"/>
                        </a:rPr>
                        <a:t>Спорт</a:t>
                      </a:r>
                    </a:p>
                    <a:p>
                      <a:pPr marL="342900" marR="0" lvl="0" indent="-342900" algn="l" defTabSz="914400" rtl="0" eaLnBrk="1" fontAlgn="base" latinLnBrk="0" hangingPunct="1">
                        <a:lnSpc>
                          <a:spcPct val="100000"/>
                        </a:lnSpc>
                        <a:spcBef>
                          <a:spcPct val="0"/>
                        </a:spcBef>
                        <a:spcAft>
                          <a:spcPct val="0"/>
                        </a:spcAft>
                        <a:buClrTx/>
                        <a:buSzTx/>
                        <a:buFont typeface="Calibri" pitchFamily="34" charset="0"/>
                        <a:buAutoNum type="arabicPeriod"/>
                        <a:tabLst>
                          <a:tab pos="457200" algn="l"/>
                        </a:tabLst>
                      </a:pPr>
                      <a:r>
                        <a:rPr kumimoji="0" lang="ru-RU" sz="2400" b="1" i="0" u="none" strike="noStrike" cap="none" normalizeH="0" baseline="0" smtClean="0">
                          <a:ln>
                            <a:noFill/>
                          </a:ln>
                          <a:solidFill>
                            <a:srgbClr val="FFFFFF"/>
                          </a:solidFill>
                          <a:effectLst/>
                          <a:latin typeface="Times New Roman" pitchFamily="18" charset="0"/>
                          <a:cs typeface="Times New Roman" pitchFamily="18" charset="0"/>
                        </a:rPr>
                        <a:t>Закаливание</a:t>
                      </a:r>
                    </a:p>
                    <a:p>
                      <a:pPr marL="342900" marR="0" lvl="0" indent="-342900" algn="l" defTabSz="914400" rtl="0" eaLnBrk="1" fontAlgn="base" latinLnBrk="0" hangingPunct="1">
                        <a:lnSpc>
                          <a:spcPct val="100000"/>
                        </a:lnSpc>
                        <a:spcBef>
                          <a:spcPct val="0"/>
                        </a:spcBef>
                        <a:spcAft>
                          <a:spcPct val="0"/>
                        </a:spcAft>
                        <a:buClrTx/>
                        <a:buSzTx/>
                        <a:buFont typeface="Calibri" pitchFamily="34" charset="0"/>
                        <a:buAutoNum type="arabicPeriod"/>
                        <a:tabLst>
                          <a:tab pos="457200" algn="l"/>
                        </a:tabLst>
                      </a:pPr>
                      <a:r>
                        <a:rPr kumimoji="0" lang="ru-RU" sz="2400" b="1" i="0" u="none" strike="noStrike" cap="none" normalizeH="0" baseline="0" smtClean="0">
                          <a:ln>
                            <a:noFill/>
                          </a:ln>
                          <a:solidFill>
                            <a:srgbClr val="FFFFFF"/>
                          </a:solidFill>
                          <a:effectLst/>
                          <a:latin typeface="Times New Roman" pitchFamily="18" charset="0"/>
                          <a:cs typeface="Times New Roman" pitchFamily="18" charset="0"/>
                        </a:rPr>
                        <a:t>Метод музыкально –ритмических движений</a:t>
                      </a:r>
                    </a:p>
                    <a:p>
                      <a:pPr marL="342900" marR="0" lvl="0" indent="-342900" algn="l" defTabSz="914400" rtl="0" eaLnBrk="1" fontAlgn="base" latinLnBrk="0" hangingPunct="1">
                        <a:lnSpc>
                          <a:spcPct val="100000"/>
                        </a:lnSpc>
                        <a:spcBef>
                          <a:spcPct val="0"/>
                        </a:spcBef>
                        <a:spcAft>
                          <a:spcPct val="0"/>
                        </a:spcAft>
                        <a:buClrTx/>
                        <a:buSzTx/>
                        <a:buFont typeface="Calibri" pitchFamily="34" charset="0"/>
                        <a:buAutoNum type="arabicPeriod"/>
                        <a:tabLst>
                          <a:tab pos="457200" algn="l"/>
                        </a:tabLst>
                      </a:pPr>
                      <a:r>
                        <a:rPr kumimoji="0" lang="ru-RU" sz="2400" b="1" i="0" u="none" strike="noStrike" cap="none" normalizeH="0" baseline="0" smtClean="0">
                          <a:ln>
                            <a:noFill/>
                          </a:ln>
                          <a:solidFill>
                            <a:srgbClr val="FFFFFF"/>
                          </a:solidFill>
                          <a:effectLst/>
                          <a:latin typeface="Times New Roman" pitchFamily="18" charset="0"/>
                          <a:cs typeface="Times New Roman" pitchFamily="18" charset="0"/>
                        </a:rPr>
                        <a:t>Метод расслабления –релаксации</a:t>
                      </a:r>
                    </a:p>
                    <a:p>
                      <a:pPr marL="342900" marR="0" lvl="0" indent="-342900" algn="l" defTabSz="914400" rtl="0" eaLnBrk="1" fontAlgn="base" latinLnBrk="0" hangingPunct="1">
                        <a:lnSpc>
                          <a:spcPct val="100000"/>
                        </a:lnSpc>
                        <a:spcBef>
                          <a:spcPct val="0"/>
                        </a:spcBef>
                        <a:spcAft>
                          <a:spcPct val="0"/>
                        </a:spcAft>
                        <a:buClrTx/>
                        <a:buSzTx/>
                        <a:buFont typeface="Calibri" pitchFamily="34" charset="0"/>
                        <a:buAutoNum type="arabicPeriod"/>
                        <a:tabLst>
                          <a:tab pos="457200" algn="l"/>
                        </a:tabLst>
                      </a:pPr>
                      <a:r>
                        <a:rPr kumimoji="0" lang="ru-RU" sz="2400" b="1" i="0" u="none" strike="noStrike" cap="none" normalizeH="0" baseline="0" smtClean="0">
                          <a:ln>
                            <a:noFill/>
                          </a:ln>
                          <a:solidFill>
                            <a:srgbClr val="FFFFFF"/>
                          </a:solidFill>
                          <a:effectLst/>
                          <a:latin typeface="Times New Roman" pitchFamily="18" charset="0"/>
                          <a:cs typeface="Times New Roman" pitchFamily="18" charset="0"/>
                        </a:rPr>
                        <a:t>Двигательный режим</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Calibri" pitchFamily="34" charset="0"/>
                        <a:buAutoNum type="arabicPeriod"/>
                        <a:tabLst>
                          <a:tab pos="457200" algn="l"/>
                        </a:tabLst>
                      </a:pPr>
                      <a:r>
                        <a:rPr kumimoji="0" lang="ru-RU" sz="2400" b="1" i="0" u="none" strike="noStrike" cap="none" normalizeH="0" baseline="0" smtClean="0">
                          <a:ln>
                            <a:noFill/>
                          </a:ln>
                          <a:solidFill>
                            <a:srgbClr val="FFFFFF"/>
                          </a:solidFill>
                          <a:effectLst/>
                          <a:latin typeface="Times New Roman" pitchFamily="18" charset="0"/>
                          <a:cs typeface="Times New Roman" pitchFamily="18" charset="0"/>
                        </a:rPr>
                        <a:t>Коррекционные упражнения</a:t>
                      </a:r>
                    </a:p>
                    <a:p>
                      <a:pPr marL="342900" marR="0" lvl="0" indent="-342900" algn="l" defTabSz="914400" rtl="0" eaLnBrk="1" fontAlgn="base" latinLnBrk="0" hangingPunct="1">
                        <a:lnSpc>
                          <a:spcPct val="100000"/>
                        </a:lnSpc>
                        <a:spcBef>
                          <a:spcPct val="0"/>
                        </a:spcBef>
                        <a:spcAft>
                          <a:spcPct val="0"/>
                        </a:spcAft>
                        <a:buClrTx/>
                        <a:buSzTx/>
                        <a:buFont typeface="Calibri" pitchFamily="34" charset="0"/>
                        <a:buAutoNum type="arabicPeriod"/>
                        <a:tabLst>
                          <a:tab pos="457200" algn="l"/>
                        </a:tabLst>
                      </a:pPr>
                      <a:r>
                        <a:rPr kumimoji="0" lang="ru-RU" sz="2400" b="1" i="0" u="none" strike="noStrike" cap="none" normalizeH="0" baseline="0" smtClean="0">
                          <a:ln>
                            <a:noFill/>
                          </a:ln>
                          <a:solidFill>
                            <a:srgbClr val="FFFFFF"/>
                          </a:solidFill>
                          <a:effectLst/>
                          <a:latin typeface="Times New Roman" pitchFamily="18" charset="0"/>
                          <a:cs typeface="Times New Roman" pitchFamily="18" charset="0"/>
                        </a:rPr>
                        <a:t>Массаж</a:t>
                      </a:r>
                    </a:p>
                    <a:p>
                      <a:pPr marL="342900" marR="0" lvl="0" indent="-342900" algn="l" defTabSz="914400" rtl="0" eaLnBrk="1" fontAlgn="base" latinLnBrk="0" hangingPunct="1">
                        <a:lnSpc>
                          <a:spcPct val="100000"/>
                        </a:lnSpc>
                        <a:spcBef>
                          <a:spcPct val="0"/>
                        </a:spcBef>
                        <a:spcAft>
                          <a:spcPct val="0"/>
                        </a:spcAft>
                        <a:buClrTx/>
                        <a:buSzTx/>
                        <a:buFont typeface="Calibri" pitchFamily="34" charset="0"/>
                        <a:buAutoNum type="arabicPeriod"/>
                        <a:tabLst>
                          <a:tab pos="457200" algn="l"/>
                        </a:tabLst>
                      </a:pPr>
                      <a:r>
                        <a:rPr kumimoji="0" lang="ru-RU" sz="2400" b="1" i="0" u="none" strike="noStrike" cap="none" normalizeH="0" baseline="0" smtClean="0">
                          <a:ln>
                            <a:noFill/>
                          </a:ln>
                          <a:solidFill>
                            <a:srgbClr val="FFFFFF"/>
                          </a:solidFill>
                          <a:effectLst/>
                          <a:latin typeface="Times New Roman" pitchFamily="18" charset="0"/>
                          <a:cs typeface="Times New Roman" pitchFamily="18" charset="0"/>
                        </a:rPr>
                        <a:t>Корсеты</a:t>
                      </a:r>
                    </a:p>
                    <a:p>
                      <a:pPr marL="342900" marR="0" lvl="0" indent="-342900" algn="l" defTabSz="914400" rtl="0" eaLnBrk="1" fontAlgn="base" latinLnBrk="0" hangingPunct="1">
                        <a:lnSpc>
                          <a:spcPct val="100000"/>
                        </a:lnSpc>
                        <a:spcBef>
                          <a:spcPct val="0"/>
                        </a:spcBef>
                        <a:spcAft>
                          <a:spcPct val="0"/>
                        </a:spcAft>
                        <a:buClrTx/>
                        <a:buSzTx/>
                        <a:buFont typeface="Calibri" pitchFamily="34" charset="0"/>
                        <a:buAutoNum type="arabicPeriod"/>
                        <a:tabLst>
                          <a:tab pos="457200" algn="l"/>
                        </a:tabLst>
                      </a:pPr>
                      <a:r>
                        <a:rPr kumimoji="0" lang="ru-RU" sz="2400" b="1" i="0" u="none" strike="noStrike" cap="none" normalizeH="0" baseline="0" smtClean="0">
                          <a:ln>
                            <a:noFill/>
                          </a:ln>
                          <a:solidFill>
                            <a:srgbClr val="FFFFFF"/>
                          </a:solidFill>
                          <a:effectLst/>
                          <a:latin typeface="Times New Roman" pitchFamily="18" charset="0"/>
                          <a:cs typeface="Times New Roman" pitchFamily="18" charset="0"/>
                        </a:rPr>
                        <a:t>Лечение положением</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30733" name="Rectangle 1"/>
          <p:cNvSpPr>
            <a:spLocks noChangeArrowheads="1"/>
          </p:cNvSpPr>
          <p:nvPr/>
        </p:nvSpPr>
        <p:spPr bwMode="auto">
          <a:xfrm>
            <a:off x="611188" y="161925"/>
            <a:ext cx="8137525" cy="1662113"/>
          </a:xfrm>
          <a:prstGeom prst="rect">
            <a:avLst/>
          </a:prstGeom>
          <a:noFill/>
          <a:ln w="9525">
            <a:noFill/>
            <a:miter lim="800000"/>
            <a:headEnd/>
            <a:tailEnd/>
          </a:ln>
        </p:spPr>
        <p:txBody>
          <a:bodyPr anchor="ctr">
            <a:spAutoFit/>
          </a:bodyPr>
          <a:lstStyle/>
          <a:p>
            <a:pPr algn="ctr"/>
            <a:r>
              <a:rPr lang="ru-RU" altLang="ru-RU" sz="2800" b="1">
                <a:cs typeface="Times New Roman" pitchFamily="18" charset="0"/>
              </a:rPr>
              <a:t>Методы коррекции  и профилактики нарушений опорно –двигательного аппарата</a:t>
            </a:r>
            <a:endParaRPr lang="ru-RU" altLang="ru-RU" sz="2800"/>
          </a:p>
          <a:p>
            <a:pPr eaLnBrk="0" hangingPunct="0"/>
            <a:endParaRPr lang="ru-RU" alt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p:txBody>
          <a:bodyPr/>
          <a:lstStyle/>
          <a:p>
            <a:pPr eaLnBrk="1" hangingPunct="1"/>
            <a:r>
              <a:rPr lang="ru-RU" sz="2400" b="1" smtClean="0"/>
              <a:t>Правильный статико-динамический режим для профилактики нарушений осанки предполагает соблюдение следующих условий:</a:t>
            </a:r>
            <a:br>
              <a:rPr lang="ru-RU" sz="2400" b="1" smtClean="0"/>
            </a:br>
            <a:endParaRPr lang="ru-RU" sz="2400" b="1" smtClean="0"/>
          </a:p>
        </p:txBody>
      </p:sp>
      <p:sp>
        <p:nvSpPr>
          <p:cNvPr id="3" name="Объект 2"/>
          <p:cNvSpPr>
            <a:spLocks noGrp="1"/>
          </p:cNvSpPr>
          <p:nvPr>
            <p:ph idx="1"/>
          </p:nvPr>
        </p:nvSpPr>
        <p:spPr>
          <a:xfrm>
            <a:off x="9525" y="1125538"/>
            <a:ext cx="9144000" cy="5937250"/>
          </a:xfrm>
        </p:spPr>
        <p:txBody>
          <a:bodyPr rtlCol="0">
            <a:normAutofit fontScale="25000" lnSpcReduction="20000"/>
          </a:bodyPr>
          <a:lstStyle/>
          <a:p>
            <a:pPr indent="285750" eaLnBrk="1" fontAlgn="auto" hangingPunct="1">
              <a:spcAft>
                <a:spcPts val="0"/>
              </a:spcAft>
              <a:buFont typeface="Arial" panose="020B0604020202020204" pitchFamily="34" charset="0"/>
              <a:buChar char="•"/>
              <a:defRPr/>
            </a:pPr>
            <a:r>
              <a:rPr lang="ru-RU" sz="8000" dirty="0" smtClean="0"/>
              <a:t>Постель </a:t>
            </a:r>
            <a:r>
              <a:rPr lang="ru-RU" sz="8000" dirty="0"/>
              <a:t>ребенка должна быть полужесткой, ровной, с невысокой, лучше ортопедической подушкой</a:t>
            </a:r>
            <a:r>
              <a:rPr lang="ru-RU" sz="8000" dirty="0" smtClean="0"/>
              <a:t>. Спать на спине или боку, но не «калачиком». Убрать мягкий, прогибающийся матрац.</a:t>
            </a:r>
          </a:p>
          <a:p>
            <a:pPr indent="285750" eaLnBrk="1" fontAlgn="auto" hangingPunct="1">
              <a:spcAft>
                <a:spcPts val="0"/>
              </a:spcAft>
              <a:buFont typeface="Arial" panose="020B0604020202020204" pitchFamily="34" charset="0"/>
              <a:buChar char="•"/>
              <a:defRPr/>
            </a:pPr>
            <a:r>
              <a:rPr lang="ru-RU" sz="8000" dirty="0"/>
              <a:t> </a:t>
            </a:r>
            <a:r>
              <a:rPr lang="ru-RU" sz="8000" dirty="0" smtClean="0"/>
              <a:t>Обязательно послеобеденный отдых для разгрузки  мышц спины</a:t>
            </a:r>
            <a:endParaRPr lang="ru-RU" sz="8000" dirty="0"/>
          </a:p>
          <a:p>
            <a:pPr indent="285750" eaLnBrk="1" fontAlgn="auto" hangingPunct="1">
              <a:spcAft>
                <a:spcPts val="0"/>
              </a:spcAft>
              <a:buFont typeface="Arial" panose="020B0604020202020204" pitchFamily="34" charset="0"/>
              <a:buChar char="•"/>
              <a:defRPr/>
            </a:pPr>
            <a:r>
              <a:rPr lang="ru-RU" sz="8000" dirty="0"/>
              <a:t>Время непрерывного пребывания в положении сидя не должно превышать 30 минут.</a:t>
            </a:r>
          </a:p>
          <a:p>
            <a:pPr indent="285750" eaLnBrk="1" fontAlgn="auto" hangingPunct="1">
              <a:spcAft>
                <a:spcPts val="0"/>
              </a:spcAft>
              <a:buFont typeface="Arial" panose="020B0604020202020204" pitchFamily="34" charset="0"/>
              <a:buChar char="•"/>
              <a:defRPr/>
            </a:pPr>
            <a:r>
              <a:rPr lang="ru-RU" sz="8000" dirty="0"/>
              <a:t>Ребенок должен ежедневно заниматься оздоровительной гимнастикой не </a:t>
            </a:r>
            <a:r>
              <a:rPr lang="ru-RU" sz="8000" dirty="0" smtClean="0"/>
              <a:t>менее </a:t>
            </a:r>
            <a:r>
              <a:rPr lang="ru-RU" sz="8000" dirty="0"/>
              <a:t>20 минут.</a:t>
            </a:r>
          </a:p>
          <a:p>
            <a:pPr indent="285750" eaLnBrk="1" fontAlgn="auto" hangingPunct="1">
              <a:spcAft>
                <a:spcPts val="0"/>
              </a:spcAft>
              <a:buFont typeface="Arial" panose="020B0604020202020204" pitchFamily="34" charset="0"/>
              <a:buChar char="•"/>
              <a:defRPr/>
            </a:pPr>
            <a:r>
              <a:rPr lang="ru-RU" sz="8000" dirty="0"/>
              <a:t>Необходимо правильно организовать рабочее место дошкольника: освещение должно быть рассеянным и достаточным.</a:t>
            </a:r>
          </a:p>
          <a:p>
            <a:pPr indent="0" eaLnBrk="1" fontAlgn="auto" hangingPunct="1">
              <a:spcAft>
                <a:spcPts val="0"/>
              </a:spcAft>
              <a:buFont typeface="Arial" panose="020B0604020202020204" pitchFamily="34" charset="0"/>
              <a:buNone/>
              <a:defRPr/>
            </a:pPr>
            <a:r>
              <a:rPr lang="ru-RU" sz="8000" b="1" dirty="0" smtClean="0">
                <a:solidFill>
                  <a:srgbClr val="C00000"/>
                </a:solidFill>
              </a:rPr>
              <a:t>Детская </a:t>
            </a:r>
            <a:r>
              <a:rPr lang="ru-RU" sz="8000" b="1" dirty="0">
                <a:solidFill>
                  <a:srgbClr val="C00000"/>
                </a:solidFill>
              </a:rPr>
              <a:t>мебель должна соответствовать следующим требованиям:</a:t>
            </a:r>
          </a:p>
          <a:p>
            <a:pPr eaLnBrk="1" fontAlgn="auto" hangingPunct="1">
              <a:spcAft>
                <a:spcPts val="0"/>
              </a:spcAft>
              <a:buFont typeface="Arial" panose="020B0604020202020204" pitchFamily="34" charset="0"/>
              <a:buChar char="•"/>
              <a:defRPr/>
            </a:pPr>
            <a:r>
              <a:rPr lang="ru-RU" sz="8000" dirty="0"/>
              <a:t>- высота стола должна быть такой, чтобы расстояние от глаз сидящего ребенка до поверхности стола была около 30 </a:t>
            </a:r>
            <a:r>
              <a:rPr lang="ru-RU" sz="8000" dirty="0" smtClean="0"/>
              <a:t>см (если поставить руку на локоть, то средний палец должен доходить до угла глаз.);</a:t>
            </a:r>
          </a:p>
          <a:p>
            <a:pPr eaLnBrk="1" fontAlgn="auto" hangingPunct="1">
              <a:spcAft>
                <a:spcPts val="0"/>
              </a:spcAft>
              <a:buFont typeface="Arial" panose="020B0604020202020204" pitchFamily="34" charset="0"/>
              <a:buChar char="•"/>
              <a:defRPr/>
            </a:pPr>
            <a:r>
              <a:rPr lang="ru-RU" sz="8000" dirty="0"/>
              <a:t> </a:t>
            </a:r>
            <a:r>
              <a:rPr lang="ru-RU" sz="8000" dirty="0" smtClean="0"/>
              <a:t>высота стула должна быть такой, чтобы между бедром и голенью образовался угол </a:t>
            </a:r>
            <a:r>
              <a:rPr lang="ru-RU" sz="8000" dirty="0"/>
              <a:t>9</a:t>
            </a:r>
            <a:r>
              <a:rPr lang="ru-RU" sz="8000" dirty="0" smtClean="0"/>
              <a:t>0 градусов</a:t>
            </a:r>
            <a:endParaRPr lang="ru-RU" sz="8000" dirty="0"/>
          </a:p>
          <a:p>
            <a:pPr eaLnBrk="1" fontAlgn="auto" hangingPunct="1">
              <a:spcAft>
                <a:spcPts val="0"/>
              </a:spcAft>
              <a:buFont typeface="Arial" panose="020B0604020202020204" pitchFamily="34" charset="0"/>
              <a:buChar char="•"/>
              <a:defRPr/>
            </a:pPr>
            <a:r>
              <a:rPr lang="ru-RU" sz="8000" dirty="0" smtClean="0"/>
              <a:t> </a:t>
            </a:r>
            <a:r>
              <a:rPr lang="ru-RU" sz="8000" dirty="0"/>
              <a:t>желательно иметь опору для шейного и грудного отделов позвоночника, а также опору для стоп, чтобы не вызывать дополнительного мышечного напряжения при занятиях в статическом режиме.</a:t>
            </a:r>
          </a:p>
          <a:p>
            <a:pPr eaLnBrk="1" fontAlgn="auto" hangingPunct="1">
              <a:spcAft>
                <a:spcPts val="0"/>
              </a:spcAft>
              <a:buFont typeface="Arial" panose="020B0604020202020204" pitchFamily="34" charset="0"/>
              <a:buChar char="•"/>
              <a:defRPr/>
            </a:pPr>
            <a:r>
              <a:rPr lang="ru-RU" sz="8000" dirty="0" smtClean="0"/>
              <a:t> </a:t>
            </a:r>
            <a:r>
              <a:rPr lang="ru-RU" sz="8000" dirty="0"/>
              <a:t>Необходимо научить ребенка сидеть в правильной рабочей позе во время письма, чтения, рисования.</a:t>
            </a:r>
          </a:p>
          <a:p>
            <a:pPr eaLnBrk="1" fontAlgn="auto" hangingPunct="1">
              <a:spcAft>
                <a:spcPts val="0"/>
              </a:spcAft>
              <a:buFont typeface="Arial" panose="020B0604020202020204" pitchFamily="34" charset="0"/>
              <a:buChar char="•"/>
              <a:defRPr/>
            </a:pP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ъект 2"/>
          <p:cNvSpPr>
            <a:spLocks noGrp="1"/>
          </p:cNvSpPr>
          <p:nvPr>
            <p:ph idx="1"/>
          </p:nvPr>
        </p:nvSpPr>
        <p:spPr>
          <a:xfrm>
            <a:off x="468313" y="333375"/>
            <a:ext cx="8229600" cy="5792788"/>
          </a:xfrm>
        </p:spPr>
        <p:txBody>
          <a:bodyPr/>
          <a:lstStyle/>
          <a:p>
            <a:pPr eaLnBrk="1" hangingPunct="1"/>
            <a:endParaRPr lang="ru-RU" smtClean="0"/>
          </a:p>
        </p:txBody>
      </p:sp>
      <p:sp>
        <p:nvSpPr>
          <p:cNvPr id="32770" name="Прямоугольник 4"/>
          <p:cNvSpPr>
            <a:spLocks noChangeArrowheads="1"/>
          </p:cNvSpPr>
          <p:nvPr/>
        </p:nvSpPr>
        <p:spPr bwMode="auto">
          <a:xfrm>
            <a:off x="107950" y="260350"/>
            <a:ext cx="8712200" cy="5203825"/>
          </a:xfrm>
          <a:prstGeom prst="rect">
            <a:avLst/>
          </a:prstGeom>
          <a:noFill/>
          <a:ln w="9525">
            <a:noFill/>
            <a:miter lim="800000"/>
            <a:headEnd/>
            <a:tailEnd/>
          </a:ln>
        </p:spPr>
        <p:txBody>
          <a:bodyPr>
            <a:spAutoFit/>
          </a:bodyPr>
          <a:lstStyle/>
          <a:p>
            <a:r>
              <a:rPr lang="ru-RU">
                <a:latin typeface="Calibri" pitchFamily="34" charset="0"/>
              </a:rPr>
              <a:t>7</a:t>
            </a:r>
            <a:r>
              <a:rPr lang="ru-RU" sz="2400">
                <a:latin typeface="Calibri" pitchFamily="34" charset="0"/>
              </a:rPr>
              <a:t>. </a:t>
            </a:r>
            <a:r>
              <a:rPr lang="ru-RU" sz="2400">
                <a:latin typeface="Times New Roman" pitchFamily="18" charset="0"/>
              </a:rPr>
              <a:t>Нужно постоянно бороться с порочными позами, которые приводят к нарушениям осанки.</a:t>
            </a:r>
          </a:p>
          <a:p>
            <a:r>
              <a:rPr lang="ru-RU" sz="2400">
                <a:latin typeface="Times New Roman" pitchFamily="18" charset="0"/>
              </a:rPr>
              <a:t>8. Нужно освободить ослабленного ребенка, имеющего дефекты осанки, от всяких дополнительных занятий, связанных с длительным сидением или ассиметричной статической позой.</a:t>
            </a:r>
          </a:p>
          <a:p>
            <a:r>
              <a:rPr lang="ru-RU" sz="2400">
                <a:latin typeface="Times New Roman" pitchFamily="18" charset="0"/>
              </a:rPr>
              <a:t>9. Ребенок должен получать правильное и сбалансированное питание, обеспечивающее, в соответствии с возрастом, достаточное поступление пластических и энергетических веществ, макро – и микроэлементов.</a:t>
            </a:r>
          </a:p>
          <a:p>
            <a:r>
              <a:rPr lang="ru-RU" sz="2400">
                <a:latin typeface="Times New Roman" pitchFamily="18" charset="0"/>
              </a:rPr>
              <a:t>Характер питания во многом определяет состояние костной ткани, связочного аппарата и «мышечного корсета».</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457200" y="115888"/>
            <a:ext cx="8229600" cy="865187"/>
          </a:xfrm>
        </p:spPr>
        <p:txBody>
          <a:bodyPr/>
          <a:lstStyle/>
          <a:p>
            <a:pPr eaLnBrk="1" hangingPunct="1"/>
            <a:r>
              <a:rPr lang="ru-RU" sz="3200" smtClean="0"/>
              <a:t/>
            </a:r>
            <a:br>
              <a:rPr lang="ru-RU" sz="3200" smtClean="0"/>
            </a:br>
            <a:r>
              <a:rPr lang="ru-RU" sz="3200" smtClean="0"/>
              <a:t>Для профилактики плоскостопия необходимо соблюдать следующие условия:</a:t>
            </a:r>
            <a:br>
              <a:rPr lang="ru-RU" sz="3200" smtClean="0"/>
            </a:br>
            <a:endParaRPr lang="ru-RU" sz="3200" smtClean="0"/>
          </a:p>
        </p:txBody>
      </p:sp>
      <p:sp>
        <p:nvSpPr>
          <p:cNvPr id="3" name="Объект 2"/>
          <p:cNvSpPr>
            <a:spLocks noGrp="1"/>
          </p:cNvSpPr>
          <p:nvPr>
            <p:ph idx="1"/>
          </p:nvPr>
        </p:nvSpPr>
        <p:spPr>
          <a:xfrm>
            <a:off x="30163" y="1125538"/>
            <a:ext cx="9005887" cy="5732462"/>
          </a:xfrm>
        </p:spPr>
        <p:txBody>
          <a:bodyPr rtlCol="0">
            <a:noAutofit/>
          </a:bodyPr>
          <a:lstStyle/>
          <a:p>
            <a:pPr eaLnBrk="1" fontAlgn="auto" hangingPunct="1">
              <a:spcAft>
                <a:spcPts val="0"/>
              </a:spcAft>
              <a:buFont typeface="Arial" panose="020B0604020202020204" pitchFamily="34" charset="0"/>
              <a:buChar char="•"/>
              <a:defRPr/>
            </a:pPr>
            <a:r>
              <a:rPr lang="ru-RU" sz="1800" dirty="0" smtClean="0"/>
              <a:t>   Предохранять ребенка от хронических заболеваний, приводящих к постельному  режиму(гипотонии и гипотрофии мышц);</a:t>
            </a:r>
          </a:p>
          <a:p>
            <a:pPr eaLnBrk="1" fontAlgn="auto" hangingPunct="1">
              <a:spcAft>
                <a:spcPts val="0"/>
              </a:spcAft>
              <a:buFont typeface="Arial" panose="020B0604020202020204" pitchFamily="34" charset="0"/>
              <a:buChar char="•"/>
              <a:defRPr/>
            </a:pPr>
            <a:r>
              <a:rPr lang="ru-RU" sz="1800" dirty="0" smtClean="0"/>
              <a:t> Обеспечить гармоничное  физическое развитие с правильным режимом и максимальным использованием факторов внешней среды;</a:t>
            </a:r>
          </a:p>
          <a:p>
            <a:pPr eaLnBrk="1" fontAlgn="auto" hangingPunct="1">
              <a:spcAft>
                <a:spcPts val="0"/>
              </a:spcAft>
              <a:buFont typeface="Arial" panose="020B0604020202020204" pitchFamily="34" charset="0"/>
              <a:buChar char="•"/>
              <a:defRPr/>
            </a:pPr>
            <a:r>
              <a:rPr lang="ru-RU" sz="1800" dirty="0" smtClean="0"/>
              <a:t> Воспитывать биомеханический рациональный навык ходьбы      (правильное распределение площади опоры и центра тяжести);</a:t>
            </a:r>
            <a:endParaRPr lang="ru-RU" sz="1800" dirty="0"/>
          </a:p>
          <a:p>
            <a:pPr marL="0" indent="0" eaLnBrk="1" fontAlgn="auto" hangingPunct="1">
              <a:spcAft>
                <a:spcPts val="0"/>
              </a:spcAft>
              <a:buFont typeface="Arial" panose="020B0604020202020204" pitchFamily="34" charset="0"/>
              <a:buNone/>
              <a:defRPr/>
            </a:pPr>
            <a:r>
              <a:rPr lang="ru-RU" sz="1800" b="1" dirty="0" smtClean="0">
                <a:solidFill>
                  <a:srgbClr val="C00000"/>
                </a:solidFill>
              </a:rPr>
              <a:t>  Обувь должна  быть правильно подобрана.</a:t>
            </a:r>
          </a:p>
          <a:p>
            <a:pPr eaLnBrk="1" fontAlgn="auto" hangingPunct="1">
              <a:spcAft>
                <a:spcPts val="0"/>
              </a:spcAft>
              <a:buFont typeface="Arial" panose="020B0604020202020204" pitchFamily="34" charset="0"/>
              <a:buChar char="•"/>
              <a:defRPr/>
            </a:pPr>
            <a:r>
              <a:rPr lang="ru-RU" sz="1800" dirty="0" smtClean="0"/>
              <a:t> обеспечивать вентиляцию и теплоизоляцию, быть эластичной, не мешать  правильному передвижению,  достаточно прочной и устойчивой, соответствовать длине и ширине стопы, иметь хорошую прокладку и достаточное пространство для пальцев. Каблук не высокий ( до 5 лет рекомендуется носить ботиночки, стабилизирующие </a:t>
            </a:r>
            <a:r>
              <a:rPr lang="ru-RU" sz="1800" dirty="0" err="1" smtClean="0"/>
              <a:t>голеностоп</a:t>
            </a:r>
            <a:r>
              <a:rPr lang="ru-RU" sz="1800" dirty="0" smtClean="0"/>
              <a:t>). Не носить мягкую обувь, не носить обувь на голую ногу, оберегать ступни от механического воздействия.</a:t>
            </a:r>
          </a:p>
          <a:p>
            <a:pPr eaLnBrk="1" fontAlgn="auto" hangingPunct="1">
              <a:spcAft>
                <a:spcPts val="0"/>
              </a:spcAft>
              <a:buFont typeface="Arial" panose="020B0604020202020204" pitchFamily="34" charset="0"/>
              <a:buChar char="•"/>
              <a:defRPr/>
            </a:pPr>
            <a:r>
              <a:rPr lang="ru-RU" sz="1800" dirty="0" smtClean="0"/>
              <a:t> Гигиена стоп - колготки и носки из натуральных тканей ,  должны  быть гигроскопичные и соответствовать размеру.</a:t>
            </a:r>
            <a:r>
              <a:rPr lang="ru-RU" sz="1800" dirty="0"/>
              <a:t> Ногти подстригать по прямой линии</a:t>
            </a:r>
          </a:p>
          <a:p>
            <a:pPr eaLnBrk="1" fontAlgn="auto" hangingPunct="1">
              <a:spcAft>
                <a:spcPts val="0"/>
              </a:spcAft>
              <a:buFont typeface="Arial" panose="020B0604020202020204" pitchFamily="34" charset="0"/>
              <a:buChar char="•"/>
              <a:defRPr/>
            </a:pPr>
            <a:r>
              <a:rPr lang="ru-RU" sz="1800" dirty="0" smtClean="0"/>
              <a:t>- </a:t>
            </a:r>
            <a:r>
              <a:rPr lang="ru-RU" sz="1800" dirty="0"/>
              <a:t>создание полноценной </a:t>
            </a:r>
            <a:r>
              <a:rPr lang="ru-RU" sz="1800" dirty="0" err="1" smtClean="0"/>
              <a:t>физкультурно</a:t>
            </a:r>
            <a:r>
              <a:rPr lang="ru-RU" sz="1800" dirty="0" smtClean="0"/>
              <a:t> </a:t>
            </a:r>
            <a:r>
              <a:rPr lang="ru-RU" sz="1800" dirty="0"/>
              <a:t>– оздоровительной среды, способствующей укреплению мышц стопы и голени</a:t>
            </a:r>
            <a:r>
              <a:rPr lang="ru-RU" sz="1800" u="sng" dirty="0" smtClean="0"/>
              <a:t>;</a:t>
            </a:r>
          </a:p>
          <a:p>
            <a:pPr eaLnBrk="1" fontAlgn="auto" hangingPunct="1">
              <a:spcAft>
                <a:spcPts val="0"/>
              </a:spcAft>
              <a:buFont typeface="Arial" panose="020B0604020202020204" pitchFamily="34" charset="0"/>
              <a:buChar char="•"/>
              <a:defRPr/>
            </a:pPr>
            <a:r>
              <a:rPr lang="ru-RU" sz="1800" b="1" u="sng" dirty="0" smtClean="0">
                <a:solidFill>
                  <a:srgbClr val="C00000"/>
                </a:solidFill>
              </a:rPr>
              <a:t>- ГЛАВНОЕ </a:t>
            </a:r>
            <a:r>
              <a:rPr lang="ru-RU" sz="1800" b="1" u="sng" dirty="0">
                <a:solidFill>
                  <a:srgbClr val="C00000"/>
                </a:solidFill>
              </a:rPr>
              <a:t>в профилактике </a:t>
            </a:r>
            <a:r>
              <a:rPr lang="ru-RU" sz="1800" b="1" u="sng" dirty="0" smtClean="0">
                <a:solidFill>
                  <a:srgbClr val="C00000"/>
                </a:solidFill>
              </a:rPr>
              <a:t>плоскостопия-</a:t>
            </a:r>
            <a:r>
              <a:rPr lang="ru-RU" sz="1800" dirty="0" smtClean="0"/>
              <a:t>- </a:t>
            </a:r>
            <a:r>
              <a:rPr lang="ru-RU" sz="1800" dirty="0"/>
              <a:t>хорошо организованный двигательный </a:t>
            </a:r>
            <a:r>
              <a:rPr lang="ru-RU" sz="1800" dirty="0" smtClean="0"/>
              <a:t>режим с обязательной утренней гимнастикой и закаливанием.</a:t>
            </a:r>
            <a:endParaRPr lang="ru-RU"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p:txBody>
          <a:bodyPr/>
          <a:lstStyle/>
          <a:p>
            <a:pPr eaLnBrk="1" hangingPunct="1"/>
            <a:endParaRPr lang="ru-RU" smtClean="0"/>
          </a:p>
        </p:txBody>
      </p:sp>
      <p:sp>
        <p:nvSpPr>
          <p:cNvPr id="34818" name="Содержимое 2"/>
          <p:cNvSpPr>
            <a:spLocks noGrp="1"/>
          </p:cNvSpPr>
          <p:nvPr>
            <p:ph idx="1"/>
          </p:nvPr>
        </p:nvSpPr>
        <p:spPr/>
        <p:txBody>
          <a:bodyPr/>
          <a:lstStyle/>
          <a:p>
            <a:pPr eaLnBrk="1" hangingPunct="1"/>
            <a:endParaRPr lang="ru-RU" smtClean="0"/>
          </a:p>
        </p:txBody>
      </p:sp>
      <p:pic>
        <p:nvPicPr>
          <p:cNvPr id="34819" name="Picture 2" descr="https://ds04.infourok.ru/uploads/ex/0394/000ef7b3-51a0e87b/img10.jpg"/>
          <p:cNvPicPr>
            <a:picLocks noChangeAspect="1" noChangeArrowheads="1"/>
          </p:cNvPicPr>
          <p:nvPr/>
        </p:nvPicPr>
        <p:blipFill>
          <a:blip r:embed="rId2"/>
          <a:srcRect/>
          <a:stretch>
            <a:fillRect/>
          </a:stretch>
        </p:blipFill>
        <p:spPr bwMode="auto">
          <a:xfrm>
            <a:off x="0" y="115888"/>
            <a:ext cx="96837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p:txBody>
          <a:bodyPr/>
          <a:lstStyle/>
          <a:p>
            <a:pPr eaLnBrk="1" hangingPunct="1"/>
            <a:endParaRPr lang="ru-RU" smtClean="0"/>
          </a:p>
        </p:txBody>
      </p:sp>
      <p:sp>
        <p:nvSpPr>
          <p:cNvPr id="35842" name="Содержимое 2"/>
          <p:cNvSpPr>
            <a:spLocks noGrp="1"/>
          </p:cNvSpPr>
          <p:nvPr>
            <p:ph idx="1"/>
          </p:nvPr>
        </p:nvSpPr>
        <p:spPr/>
        <p:txBody>
          <a:bodyPr/>
          <a:lstStyle/>
          <a:p>
            <a:pPr eaLnBrk="1" hangingPunct="1"/>
            <a:endParaRPr lang="ru-RU" smtClean="0"/>
          </a:p>
        </p:txBody>
      </p:sp>
      <p:pic>
        <p:nvPicPr>
          <p:cNvPr id="35843" name="Picture 2" descr="http://itd3.mycdn.me/image?id=859660752347&amp;t=20&amp;plc=WEB&amp;tkn=*NdENch8QAiW7zMs35DKfTTbXgVo"/>
          <p:cNvPicPr>
            <a:picLocks noChangeAspect="1" noChangeArrowheads="1"/>
          </p:cNvPicPr>
          <p:nvPr/>
        </p:nvPicPr>
        <p:blipFill>
          <a:blip r:embed="rId2"/>
          <a:srcRect/>
          <a:stretch>
            <a:fillRect/>
          </a:stretch>
        </p:blipFill>
        <p:spPr bwMode="auto">
          <a:xfrm>
            <a:off x="179388" y="188913"/>
            <a:ext cx="8964612" cy="666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p:txBody>
          <a:bodyPr/>
          <a:lstStyle/>
          <a:p>
            <a:pPr eaLnBrk="1" hangingPunct="1"/>
            <a:endParaRPr lang="ru-RU" smtClean="0"/>
          </a:p>
        </p:txBody>
      </p:sp>
      <p:sp>
        <p:nvSpPr>
          <p:cNvPr id="36866" name="Содержимое 2"/>
          <p:cNvSpPr>
            <a:spLocks noGrp="1"/>
          </p:cNvSpPr>
          <p:nvPr>
            <p:ph idx="1"/>
          </p:nvPr>
        </p:nvSpPr>
        <p:spPr/>
        <p:txBody>
          <a:bodyPr/>
          <a:lstStyle/>
          <a:p>
            <a:pPr eaLnBrk="1" hangingPunct="1"/>
            <a:endParaRPr lang="ru-RU" smtClean="0"/>
          </a:p>
        </p:txBody>
      </p:sp>
      <p:sp>
        <p:nvSpPr>
          <p:cNvPr id="36867" name="AutoShape 2" descr="https://www.maam.ru/upload/blogs/detsad-313950-1478800968.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36868" name="Picture 4" descr="http://900igr.net/up/datas/267047/016.jpg"/>
          <p:cNvPicPr>
            <a:picLocks noChangeAspect="1" noChangeArrowheads="1"/>
          </p:cNvPicPr>
          <p:nvPr/>
        </p:nvPicPr>
        <p:blipFill>
          <a:blip r:embed="rId2"/>
          <a:srcRect/>
          <a:stretch>
            <a:fillRect/>
          </a:stretch>
        </p:blipFill>
        <p:spPr bwMode="auto">
          <a:xfrm>
            <a:off x="0" y="188913"/>
            <a:ext cx="9144000" cy="7361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p:txBody>
          <a:bodyPr/>
          <a:lstStyle/>
          <a:p>
            <a:pPr eaLnBrk="1" hangingPunct="1"/>
            <a:endParaRPr lang="ru-RU" smtClean="0"/>
          </a:p>
        </p:txBody>
      </p:sp>
      <p:sp>
        <p:nvSpPr>
          <p:cNvPr id="37890" name="Содержимое 2"/>
          <p:cNvSpPr>
            <a:spLocks noGrp="1"/>
          </p:cNvSpPr>
          <p:nvPr>
            <p:ph idx="1"/>
          </p:nvPr>
        </p:nvSpPr>
        <p:spPr/>
        <p:txBody>
          <a:bodyPr/>
          <a:lstStyle/>
          <a:p>
            <a:pPr eaLnBrk="1" hangingPunct="1"/>
            <a:endParaRPr lang="ru-RU" smtClean="0"/>
          </a:p>
        </p:txBody>
      </p:sp>
      <p:pic>
        <p:nvPicPr>
          <p:cNvPr id="37891" name="Picture 2" descr="https://ds04.infourok.ru/uploads/ex/0205/000e947c-8448134e/640/img7.jpg"/>
          <p:cNvPicPr>
            <a:picLocks noChangeAspect="1" noChangeArrowheads="1"/>
          </p:cNvPicPr>
          <p:nvPr/>
        </p:nvPicPr>
        <p:blipFill>
          <a:blip r:embed="rId2"/>
          <a:srcRect/>
          <a:stretch>
            <a:fillRect/>
          </a:stretch>
        </p:blipFill>
        <p:spPr bwMode="auto">
          <a:xfrm>
            <a:off x="-107950" y="260350"/>
            <a:ext cx="9251950" cy="659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p:txBody>
          <a:bodyPr/>
          <a:lstStyle/>
          <a:p>
            <a:pPr eaLnBrk="1" hangingPunct="1"/>
            <a:endParaRPr lang="ru-RU" smtClean="0"/>
          </a:p>
        </p:txBody>
      </p:sp>
      <p:sp>
        <p:nvSpPr>
          <p:cNvPr id="38914" name="Содержимое 2"/>
          <p:cNvSpPr>
            <a:spLocks noGrp="1"/>
          </p:cNvSpPr>
          <p:nvPr>
            <p:ph idx="1"/>
          </p:nvPr>
        </p:nvSpPr>
        <p:spPr/>
        <p:txBody>
          <a:bodyPr/>
          <a:lstStyle/>
          <a:p>
            <a:pPr eaLnBrk="1" hangingPunct="1"/>
            <a:endParaRPr lang="ru-RU" smtClean="0"/>
          </a:p>
        </p:txBody>
      </p:sp>
      <p:sp>
        <p:nvSpPr>
          <p:cNvPr id="38915" name="AutoShape 2" descr="https://xnog.ru/wp-content/uploads/2018/02/lfk-deti.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8916" name="AutoShape 4" descr="https://arhivurokov.ru/kopilka/up/html/2018/03/13/k_5aa7a4c4b3216/461640_2.jpe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38917" name="Picture 6" descr="http://900igr.net/up/datas/68592/015.jpg"/>
          <p:cNvPicPr>
            <a:picLocks noChangeAspect="1" noChangeArrowheads="1"/>
          </p:cNvPicPr>
          <p:nvPr/>
        </p:nvPicPr>
        <p:blipFill>
          <a:blip r:embed="rId2"/>
          <a:srcRect/>
          <a:stretch>
            <a:fillRect/>
          </a:stretch>
        </p:blipFill>
        <p:spPr bwMode="auto">
          <a:xfrm>
            <a:off x="0" y="115888"/>
            <a:ext cx="9144000" cy="707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pPr eaLnBrk="1" hangingPunct="1"/>
            <a:endParaRPr lang="ru-RU" smtClean="0"/>
          </a:p>
        </p:txBody>
      </p:sp>
      <p:sp>
        <p:nvSpPr>
          <p:cNvPr id="21506" name="AutoShape 2" descr="https://pandaland.kz/uploads/FILES/eca/ecaa45b7e94be3039e09497438b57af7.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21507" name="AutoShape 4" descr="https://pandaland.kz/uploads/FILES/eca/ecaa45b7e94be3039e09497438b57af7.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21508" name="AutoShape 6" descr="https://xnog.ru/wp-content/uploads/2018/02/valgusnaja-deformacija.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21509" name="AutoShape 8" descr="https://nogostop.ru/wp-content/uploads/2016/11/valgusnaya-deformaciya-4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21510" name="AutoShape 10" descr="https://nogostop.ru/wp-content/uploads/2016/11/valgusnaya-deformaciya-4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21511" name="Picture 12" descr="http://plantovizor.kz/manager/templates/site_Plantovizor/images/suret/3/18.bmp"/>
          <p:cNvPicPr>
            <a:picLocks noChangeAspect="1" noChangeArrowheads="1"/>
          </p:cNvPicPr>
          <p:nvPr/>
        </p:nvPicPr>
        <p:blipFill>
          <a:blip r:embed="rId2"/>
          <a:srcRect/>
          <a:stretch>
            <a:fillRect/>
          </a:stretch>
        </p:blipFill>
        <p:spPr bwMode="auto">
          <a:xfrm>
            <a:off x="0" y="0"/>
            <a:ext cx="82089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ъект 2"/>
          <p:cNvSpPr>
            <a:spLocks noGrp="1"/>
          </p:cNvSpPr>
          <p:nvPr>
            <p:ph idx="1"/>
          </p:nvPr>
        </p:nvSpPr>
        <p:spPr>
          <a:xfrm>
            <a:off x="457200" y="115888"/>
            <a:ext cx="8229600" cy="6010275"/>
          </a:xfrm>
        </p:spPr>
        <p:txBody>
          <a:bodyPr/>
          <a:lstStyle/>
          <a:p>
            <a:pPr eaLnBrk="1" hangingPunct="1"/>
            <a:endParaRPr lang="ru-RU" smtClean="0"/>
          </a:p>
        </p:txBody>
      </p:sp>
      <p:sp>
        <p:nvSpPr>
          <p:cNvPr id="39938" name="Прямоугольник 3"/>
          <p:cNvSpPr>
            <a:spLocks noChangeArrowheads="1"/>
          </p:cNvSpPr>
          <p:nvPr/>
        </p:nvSpPr>
        <p:spPr bwMode="auto">
          <a:xfrm>
            <a:off x="250825" y="404813"/>
            <a:ext cx="8424863" cy="5016500"/>
          </a:xfrm>
          <a:prstGeom prst="rect">
            <a:avLst/>
          </a:prstGeom>
          <a:noFill/>
          <a:ln w="9525">
            <a:noFill/>
            <a:miter lim="800000"/>
            <a:headEnd/>
            <a:tailEnd/>
          </a:ln>
        </p:spPr>
        <p:txBody>
          <a:bodyPr>
            <a:spAutoFit/>
          </a:bodyPr>
          <a:lstStyle/>
          <a:p>
            <a:pPr algn="just"/>
            <a:r>
              <a:rPr lang="ru-RU" sz="3200">
                <a:latin typeface="Calibri" pitchFamily="34" charset="0"/>
              </a:rPr>
              <a:t>Повышение эффективности профилактики нарушений ОДА детей возможно лишь при условии, если данный процесс приобретает характер педагогической системы, построенной на основе интеграции современных знаний в области оздоровительной и лечебной физической культуры в образовательном процессе и взаимодействии семьи, педагогов и медиков детского сада.</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1"/>
          <p:cNvSpPr>
            <a:spLocks noGrp="1"/>
          </p:cNvSpPr>
          <p:nvPr>
            <p:ph type="title"/>
          </p:nvPr>
        </p:nvSpPr>
        <p:spPr/>
        <p:txBody>
          <a:bodyPr/>
          <a:lstStyle/>
          <a:p>
            <a:pPr eaLnBrk="1" hangingPunct="1"/>
            <a:endParaRPr lang="ru-RU" smtClean="0"/>
          </a:p>
        </p:txBody>
      </p:sp>
      <p:sp>
        <p:nvSpPr>
          <p:cNvPr id="40962" name="Содержимое 2"/>
          <p:cNvSpPr>
            <a:spLocks noGrp="1"/>
          </p:cNvSpPr>
          <p:nvPr>
            <p:ph idx="1"/>
          </p:nvPr>
        </p:nvSpPr>
        <p:spPr/>
        <p:txBody>
          <a:bodyPr/>
          <a:lstStyle/>
          <a:p>
            <a:pPr eaLnBrk="1" hangingPunct="1"/>
            <a:endParaRPr lang="ru-RU" smtClean="0"/>
          </a:p>
        </p:txBody>
      </p:sp>
      <p:pic>
        <p:nvPicPr>
          <p:cNvPr id="40963" name="Picture 2" descr="https://fs1.ppt4web.ru/images/7381/80131/640/img19.jpg"/>
          <p:cNvPicPr>
            <a:picLocks noChangeAspect="1" noChangeArrowheads="1"/>
          </p:cNvPicPr>
          <p:nvPr/>
        </p:nvPicPr>
        <p:blipFill>
          <a:blip r:embed="rId2"/>
          <a:srcRect/>
          <a:stretch>
            <a:fillRect/>
          </a:stretch>
        </p:blipFill>
        <p:spPr bwMode="auto">
          <a:xfrm>
            <a:off x="-84138" y="0"/>
            <a:ext cx="904875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Заголовок 1"/>
          <p:cNvSpPr>
            <a:spLocks noGrp="1"/>
          </p:cNvSpPr>
          <p:nvPr>
            <p:ph type="title"/>
          </p:nvPr>
        </p:nvSpPr>
        <p:spPr/>
        <p:txBody>
          <a:bodyPr/>
          <a:lstStyle/>
          <a:p>
            <a:pPr eaLnBrk="1" hangingPunct="1"/>
            <a:endParaRPr lang="ru-RU" smtClean="0"/>
          </a:p>
        </p:txBody>
      </p:sp>
      <p:sp>
        <p:nvSpPr>
          <p:cNvPr id="41986" name="Содержимое 2"/>
          <p:cNvSpPr>
            <a:spLocks noGrp="1"/>
          </p:cNvSpPr>
          <p:nvPr>
            <p:ph idx="1"/>
          </p:nvPr>
        </p:nvSpPr>
        <p:spPr/>
        <p:txBody>
          <a:bodyPr/>
          <a:lstStyle/>
          <a:p>
            <a:pPr eaLnBrk="1" hangingPunct="1"/>
            <a:endParaRPr lang="ru-RU" smtClean="0"/>
          </a:p>
        </p:txBody>
      </p:sp>
      <p:pic>
        <p:nvPicPr>
          <p:cNvPr id="41987" name="Picture 2" descr="http://images.myshared.ru/6/562797/slide_9.jpg"/>
          <p:cNvPicPr>
            <a:picLocks noChangeAspect="1" noChangeArrowheads="1"/>
          </p:cNvPicPr>
          <p:nvPr/>
        </p:nvPicPr>
        <p:blipFill>
          <a:blip r:embed="rId2"/>
          <a:srcRect/>
          <a:stretch>
            <a:fillRect/>
          </a:stretch>
        </p:blipFill>
        <p:spPr bwMode="auto">
          <a:xfrm>
            <a:off x="0" y="-315913"/>
            <a:ext cx="914400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головок 1"/>
          <p:cNvSpPr>
            <a:spLocks noGrp="1"/>
          </p:cNvSpPr>
          <p:nvPr>
            <p:ph type="title"/>
          </p:nvPr>
        </p:nvSpPr>
        <p:spPr/>
        <p:txBody>
          <a:bodyPr/>
          <a:lstStyle/>
          <a:p>
            <a:pPr eaLnBrk="1" hangingPunct="1"/>
            <a:endParaRPr lang="ru-RU" smtClean="0"/>
          </a:p>
        </p:txBody>
      </p:sp>
      <p:sp>
        <p:nvSpPr>
          <p:cNvPr id="43010" name="Содержимое 2"/>
          <p:cNvSpPr>
            <a:spLocks noGrp="1"/>
          </p:cNvSpPr>
          <p:nvPr>
            <p:ph idx="1"/>
          </p:nvPr>
        </p:nvSpPr>
        <p:spPr/>
        <p:txBody>
          <a:bodyPr/>
          <a:lstStyle/>
          <a:p>
            <a:pPr eaLnBrk="1" hangingPunct="1"/>
            <a:endParaRPr lang="ru-RU" smtClean="0"/>
          </a:p>
        </p:txBody>
      </p:sp>
      <p:pic>
        <p:nvPicPr>
          <p:cNvPr id="43011" name="Picture 2" descr="http://images.myshared.ru/6/562797/slide_12.jpg"/>
          <p:cNvPicPr>
            <a:picLocks noChangeAspect="1" noChangeArrowheads="1"/>
          </p:cNvPicPr>
          <p:nvPr/>
        </p:nvPicPr>
        <p:blipFill>
          <a:blip r:embed="rId2"/>
          <a:srcRect/>
          <a:stretch>
            <a:fillRect/>
          </a:stretch>
        </p:blipFill>
        <p:spPr bwMode="auto">
          <a:xfrm>
            <a:off x="107950" y="188913"/>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Заголовок 1"/>
          <p:cNvSpPr>
            <a:spLocks noGrp="1"/>
          </p:cNvSpPr>
          <p:nvPr>
            <p:ph type="title"/>
          </p:nvPr>
        </p:nvSpPr>
        <p:spPr/>
        <p:txBody>
          <a:bodyPr/>
          <a:lstStyle/>
          <a:p>
            <a:pPr eaLnBrk="1" hangingPunct="1"/>
            <a:endParaRPr lang="ru-RU" smtClean="0"/>
          </a:p>
        </p:txBody>
      </p:sp>
      <p:sp>
        <p:nvSpPr>
          <p:cNvPr id="44034" name="Содержимое 2"/>
          <p:cNvSpPr>
            <a:spLocks noGrp="1"/>
          </p:cNvSpPr>
          <p:nvPr>
            <p:ph idx="1"/>
          </p:nvPr>
        </p:nvSpPr>
        <p:spPr/>
        <p:txBody>
          <a:bodyPr/>
          <a:lstStyle/>
          <a:p>
            <a:pPr eaLnBrk="1" hangingPunct="1"/>
            <a:endParaRPr lang="ru-RU" smtClean="0"/>
          </a:p>
        </p:txBody>
      </p:sp>
      <p:pic>
        <p:nvPicPr>
          <p:cNvPr id="44035" name="Picture 2" descr="http://images.myshared.ru/6/562797/slide_8.jpg"/>
          <p:cNvPicPr>
            <a:picLocks noChangeAspect="1" noChangeArrowheads="1"/>
          </p:cNvPicPr>
          <p:nvPr/>
        </p:nvPicPr>
        <p:blipFill>
          <a:blip r:embed="rId2"/>
          <a:srcRect/>
          <a:stretch>
            <a:fillRect/>
          </a:stretch>
        </p:blipFill>
        <p:spPr bwMode="auto">
          <a:xfrm>
            <a:off x="107950" y="-17145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оловок 1"/>
          <p:cNvSpPr>
            <a:spLocks noGrp="1"/>
          </p:cNvSpPr>
          <p:nvPr>
            <p:ph type="title"/>
          </p:nvPr>
        </p:nvSpPr>
        <p:spPr/>
        <p:txBody>
          <a:bodyPr/>
          <a:lstStyle/>
          <a:p>
            <a:pPr eaLnBrk="1" hangingPunct="1"/>
            <a:endParaRPr lang="ru-RU" smtClean="0"/>
          </a:p>
        </p:txBody>
      </p:sp>
      <p:sp>
        <p:nvSpPr>
          <p:cNvPr id="45058" name="Содержимое 2"/>
          <p:cNvSpPr>
            <a:spLocks noGrp="1"/>
          </p:cNvSpPr>
          <p:nvPr>
            <p:ph idx="1"/>
          </p:nvPr>
        </p:nvSpPr>
        <p:spPr/>
        <p:txBody>
          <a:bodyPr/>
          <a:lstStyle/>
          <a:p>
            <a:pPr eaLnBrk="1" hangingPunct="1"/>
            <a:endParaRPr lang="ru-RU" smtClean="0"/>
          </a:p>
        </p:txBody>
      </p:sp>
      <p:pic>
        <p:nvPicPr>
          <p:cNvPr id="45059" name="Picture 2" descr="http://images.myshared.ru/6/562797/slide_7.jpg"/>
          <p:cNvPicPr>
            <a:picLocks noChangeAspect="1" noChangeArrowheads="1"/>
          </p:cNvPicPr>
          <p:nvPr/>
        </p:nvPicPr>
        <p:blipFill>
          <a:blip r:embed="rId2"/>
          <a:srcRect/>
          <a:stretch>
            <a:fillRect/>
          </a:stretch>
        </p:blipFill>
        <p:spPr bwMode="auto">
          <a:xfrm>
            <a:off x="0" y="26035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Заголовок 1"/>
          <p:cNvSpPr>
            <a:spLocks noGrp="1"/>
          </p:cNvSpPr>
          <p:nvPr>
            <p:ph type="title"/>
          </p:nvPr>
        </p:nvSpPr>
        <p:spPr/>
        <p:txBody>
          <a:bodyPr/>
          <a:lstStyle/>
          <a:p>
            <a:pPr eaLnBrk="1" hangingPunct="1"/>
            <a:endParaRPr lang="ru-RU" smtClean="0"/>
          </a:p>
        </p:txBody>
      </p:sp>
      <p:sp>
        <p:nvSpPr>
          <p:cNvPr id="46082" name="Содержимое 2"/>
          <p:cNvSpPr>
            <a:spLocks noGrp="1"/>
          </p:cNvSpPr>
          <p:nvPr>
            <p:ph idx="1"/>
          </p:nvPr>
        </p:nvSpPr>
        <p:spPr/>
        <p:txBody>
          <a:bodyPr/>
          <a:lstStyle/>
          <a:p>
            <a:pPr eaLnBrk="1" hangingPunct="1"/>
            <a:endParaRPr lang="ru-RU" smtClean="0"/>
          </a:p>
        </p:txBody>
      </p:sp>
      <p:pic>
        <p:nvPicPr>
          <p:cNvPr id="46083" name="Picture 2" descr="http://images.myshared.ru/6/562797/slide_5.jpg"/>
          <p:cNvPicPr>
            <a:picLocks noChangeAspect="1" noChangeArrowheads="1"/>
          </p:cNvPicPr>
          <p:nvPr/>
        </p:nvPicPr>
        <p:blipFill>
          <a:blip r:embed="rId2"/>
          <a:srcRect/>
          <a:stretch>
            <a:fillRect/>
          </a:stretch>
        </p:blipFill>
        <p:spPr bwMode="auto">
          <a:xfrm>
            <a:off x="179388" y="0"/>
            <a:ext cx="9144000" cy="6858000"/>
          </a:xfrm>
          <a:prstGeom prst="rect">
            <a:avLst/>
          </a:prstGeom>
          <a:noFill/>
          <a:ln w="9525">
            <a:noFill/>
            <a:miter lim="800000"/>
            <a:headEnd/>
            <a:tailEnd/>
          </a:ln>
        </p:spPr>
      </p:pic>
      <p:pic>
        <p:nvPicPr>
          <p:cNvPr id="46084" name="Picture 4" descr="http://images.myshared.ru/6/562797/slide_10.jpg"/>
          <p:cNvPicPr>
            <a:picLocks noChangeAspect="1" noChangeArrowheads="1"/>
          </p:cNvPicPr>
          <p:nvPr/>
        </p:nvPicPr>
        <p:blipFill>
          <a:blip r:embed="rId3"/>
          <a:srcRect/>
          <a:stretch>
            <a:fillRect/>
          </a:stretch>
        </p:blipFill>
        <p:spPr bwMode="auto">
          <a:xfrm>
            <a:off x="179388" y="115888"/>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Заголовок 1"/>
          <p:cNvSpPr>
            <a:spLocks noGrp="1"/>
          </p:cNvSpPr>
          <p:nvPr>
            <p:ph type="title"/>
          </p:nvPr>
        </p:nvSpPr>
        <p:spPr/>
        <p:txBody>
          <a:bodyPr/>
          <a:lstStyle/>
          <a:p>
            <a:pPr eaLnBrk="1" hangingPunct="1"/>
            <a:endParaRPr lang="ru-RU" smtClean="0"/>
          </a:p>
        </p:txBody>
      </p:sp>
      <p:sp>
        <p:nvSpPr>
          <p:cNvPr id="47106" name="Содержимое 2"/>
          <p:cNvSpPr>
            <a:spLocks noGrp="1"/>
          </p:cNvSpPr>
          <p:nvPr>
            <p:ph idx="1"/>
          </p:nvPr>
        </p:nvSpPr>
        <p:spPr/>
        <p:txBody>
          <a:bodyPr/>
          <a:lstStyle/>
          <a:p>
            <a:pPr eaLnBrk="1" hangingPunct="1"/>
            <a:endParaRPr lang="ru-RU" smtClean="0"/>
          </a:p>
        </p:txBody>
      </p:sp>
      <p:pic>
        <p:nvPicPr>
          <p:cNvPr id="47107" name="Picture 2" descr="http://detsad413.narod.ru/DSC01867.jpg"/>
          <p:cNvPicPr>
            <a:picLocks noChangeAspect="1" noChangeArrowheads="1"/>
          </p:cNvPicPr>
          <p:nvPr/>
        </p:nvPicPr>
        <p:blipFill>
          <a:blip r:embed="rId2"/>
          <a:srcRect/>
          <a:stretch>
            <a:fillRect/>
          </a:stretch>
        </p:blipFill>
        <p:spPr bwMode="auto">
          <a:xfrm>
            <a:off x="198438" y="115888"/>
            <a:ext cx="8334375"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Заголовок 1"/>
          <p:cNvSpPr>
            <a:spLocks noGrp="1"/>
          </p:cNvSpPr>
          <p:nvPr>
            <p:ph type="title"/>
          </p:nvPr>
        </p:nvSpPr>
        <p:spPr/>
        <p:txBody>
          <a:bodyPr/>
          <a:lstStyle/>
          <a:p>
            <a:pPr eaLnBrk="1" hangingPunct="1"/>
            <a:endParaRPr lang="ru-RU" smtClean="0"/>
          </a:p>
        </p:txBody>
      </p:sp>
      <p:sp>
        <p:nvSpPr>
          <p:cNvPr id="48130" name="Содержимое 2"/>
          <p:cNvSpPr>
            <a:spLocks noGrp="1"/>
          </p:cNvSpPr>
          <p:nvPr>
            <p:ph idx="1"/>
          </p:nvPr>
        </p:nvSpPr>
        <p:spPr/>
        <p:txBody>
          <a:bodyPr/>
          <a:lstStyle/>
          <a:p>
            <a:pPr eaLnBrk="1" hangingPunct="1"/>
            <a:endParaRPr lang="ru-RU" smtClean="0"/>
          </a:p>
        </p:txBody>
      </p:sp>
      <p:pic>
        <p:nvPicPr>
          <p:cNvPr id="48131" name="Picture 2" descr="http://155.dou-rf.ru/wp-content/uploads/2012/09/052_52.jpg"/>
          <p:cNvPicPr>
            <a:picLocks noChangeAspect="1" noChangeArrowheads="1"/>
          </p:cNvPicPr>
          <p:nvPr/>
        </p:nvPicPr>
        <p:blipFill>
          <a:blip r:embed="rId2"/>
          <a:srcRect/>
          <a:stretch>
            <a:fillRect/>
          </a:stretch>
        </p:blipFill>
        <p:spPr bwMode="auto">
          <a:xfrm>
            <a:off x="179388" y="333375"/>
            <a:ext cx="8569325" cy="636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Заголовок 1"/>
          <p:cNvSpPr>
            <a:spLocks noGrp="1"/>
          </p:cNvSpPr>
          <p:nvPr>
            <p:ph type="title"/>
          </p:nvPr>
        </p:nvSpPr>
        <p:spPr/>
        <p:txBody>
          <a:bodyPr/>
          <a:lstStyle/>
          <a:p>
            <a:pPr eaLnBrk="1" hangingPunct="1"/>
            <a:endParaRPr lang="ru-RU" smtClean="0"/>
          </a:p>
        </p:txBody>
      </p:sp>
      <p:sp>
        <p:nvSpPr>
          <p:cNvPr id="49154" name="Содержимое 2"/>
          <p:cNvSpPr>
            <a:spLocks noGrp="1"/>
          </p:cNvSpPr>
          <p:nvPr>
            <p:ph idx="1"/>
          </p:nvPr>
        </p:nvSpPr>
        <p:spPr/>
        <p:txBody>
          <a:bodyPr/>
          <a:lstStyle/>
          <a:p>
            <a:pPr eaLnBrk="1" hangingPunct="1"/>
            <a:endParaRPr lang="ru-RU" smtClean="0"/>
          </a:p>
        </p:txBody>
      </p:sp>
      <p:pic>
        <p:nvPicPr>
          <p:cNvPr id="49155" name="Picture 2" descr="http://ddt.virtualtaganrog.ru/images/few.jpg"/>
          <p:cNvPicPr>
            <a:picLocks noChangeAspect="1" noChangeArrowheads="1"/>
          </p:cNvPicPr>
          <p:nvPr/>
        </p:nvPicPr>
        <p:blipFill>
          <a:blip r:embed="rId2"/>
          <a:srcRect/>
          <a:stretch>
            <a:fillRect/>
          </a:stretch>
        </p:blipFill>
        <p:spPr bwMode="auto">
          <a:xfrm>
            <a:off x="0" y="-315913"/>
            <a:ext cx="9202738"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p:txBody>
          <a:bodyPr/>
          <a:lstStyle/>
          <a:p>
            <a:pPr eaLnBrk="1" hangingPunct="1"/>
            <a:endParaRPr lang="ru-RU" smtClean="0"/>
          </a:p>
        </p:txBody>
      </p:sp>
      <p:sp>
        <p:nvSpPr>
          <p:cNvPr id="22530" name="AutoShape 2" descr="https://pandaland.kz/uploads/FILES/eca/ecaa45b7e94be3039e09497438b57af7.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22531" name="Picture 4" descr="http://doclvs.ru/medpop/impesvalgus/im5.jpg"/>
          <p:cNvPicPr>
            <a:picLocks noChangeAspect="1" noChangeArrowheads="1"/>
          </p:cNvPicPr>
          <p:nvPr/>
        </p:nvPicPr>
        <p:blipFill>
          <a:blip r:embed="rId2"/>
          <a:srcRect/>
          <a:stretch>
            <a:fillRect/>
          </a:stretch>
        </p:blipFill>
        <p:spPr bwMode="auto">
          <a:xfrm>
            <a:off x="250825" y="115888"/>
            <a:ext cx="8642350" cy="6481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Заголовок 1"/>
          <p:cNvSpPr>
            <a:spLocks noGrp="1"/>
          </p:cNvSpPr>
          <p:nvPr>
            <p:ph type="title"/>
          </p:nvPr>
        </p:nvSpPr>
        <p:spPr/>
        <p:txBody>
          <a:bodyPr/>
          <a:lstStyle/>
          <a:p>
            <a:pPr eaLnBrk="1" hangingPunct="1"/>
            <a:endParaRPr lang="ru-RU" smtClean="0"/>
          </a:p>
        </p:txBody>
      </p:sp>
      <p:sp>
        <p:nvSpPr>
          <p:cNvPr id="50178" name="Содержимое 2"/>
          <p:cNvSpPr>
            <a:spLocks noGrp="1"/>
          </p:cNvSpPr>
          <p:nvPr>
            <p:ph idx="1"/>
          </p:nvPr>
        </p:nvSpPr>
        <p:spPr/>
        <p:txBody>
          <a:bodyPr/>
          <a:lstStyle/>
          <a:p>
            <a:pPr eaLnBrk="1" hangingPunct="1"/>
            <a:endParaRPr lang="ru-RU" smtClean="0"/>
          </a:p>
        </p:txBody>
      </p:sp>
      <p:sp>
        <p:nvSpPr>
          <p:cNvPr id="50179" name="AutoShape 2" descr="https://ds39.edumsko.ru/uploads/3000/2741/slider/foto/page1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50180" name="AutoShape 4" descr="https://ds39.edumsko.ru/uploads/3000/2741/slider/foto/page1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50181" name="Picture 6" descr="http://900igr.net/up/datai/95119/0010-006-.jpg"/>
          <p:cNvPicPr>
            <a:picLocks noChangeAspect="1" noChangeArrowheads="1"/>
          </p:cNvPicPr>
          <p:nvPr/>
        </p:nvPicPr>
        <p:blipFill>
          <a:blip r:embed="rId2"/>
          <a:srcRect/>
          <a:stretch>
            <a:fillRect/>
          </a:stretch>
        </p:blipFill>
        <p:spPr bwMode="auto">
          <a:xfrm>
            <a:off x="0" y="0"/>
            <a:ext cx="9172575" cy="687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Заголовок 1"/>
          <p:cNvSpPr>
            <a:spLocks noGrp="1"/>
          </p:cNvSpPr>
          <p:nvPr>
            <p:ph type="title"/>
          </p:nvPr>
        </p:nvSpPr>
        <p:spPr/>
        <p:txBody>
          <a:bodyPr/>
          <a:lstStyle/>
          <a:p>
            <a:pPr eaLnBrk="1" hangingPunct="1"/>
            <a:endParaRPr lang="ru-RU" smtClean="0"/>
          </a:p>
        </p:txBody>
      </p:sp>
      <p:sp>
        <p:nvSpPr>
          <p:cNvPr id="51202" name="Содержимое 2"/>
          <p:cNvSpPr>
            <a:spLocks noGrp="1"/>
          </p:cNvSpPr>
          <p:nvPr>
            <p:ph idx="1"/>
          </p:nvPr>
        </p:nvSpPr>
        <p:spPr/>
        <p:txBody>
          <a:bodyPr/>
          <a:lstStyle/>
          <a:p>
            <a:pPr eaLnBrk="1" hangingPunct="1"/>
            <a:endParaRPr lang="ru-RU" smtClean="0"/>
          </a:p>
        </p:txBody>
      </p:sp>
      <p:sp>
        <p:nvSpPr>
          <p:cNvPr id="51203" name="AutoShape 2" descr="https://ds39.edumsko.ru/uploads/3000/2741/slider/foto/page1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51204" name="Picture 4" descr="http://900igr.net/up/datai/155042/0002-002-.jpg"/>
          <p:cNvPicPr>
            <a:picLocks noChangeAspect="1" noChangeArrowheads="1"/>
          </p:cNvPicPr>
          <p:nvPr/>
        </p:nvPicPr>
        <p:blipFill>
          <a:blip r:embed="rId2"/>
          <a:srcRect/>
          <a:stretch>
            <a:fillRect/>
          </a:stretch>
        </p:blipFill>
        <p:spPr bwMode="auto">
          <a:xfrm>
            <a:off x="0" y="115888"/>
            <a:ext cx="9144000" cy="662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Заголовок 1"/>
          <p:cNvSpPr>
            <a:spLocks noGrp="1"/>
          </p:cNvSpPr>
          <p:nvPr>
            <p:ph type="title"/>
          </p:nvPr>
        </p:nvSpPr>
        <p:spPr/>
        <p:txBody>
          <a:bodyPr/>
          <a:lstStyle/>
          <a:p>
            <a:pPr eaLnBrk="1" hangingPunct="1"/>
            <a:endParaRPr lang="ru-RU" smtClean="0"/>
          </a:p>
        </p:txBody>
      </p:sp>
      <p:sp>
        <p:nvSpPr>
          <p:cNvPr id="52226" name="Содержимое 2"/>
          <p:cNvSpPr>
            <a:spLocks noGrp="1"/>
          </p:cNvSpPr>
          <p:nvPr>
            <p:ph idx="1"/>
          </p:nvPr>
        </p:nvSpPr>
        <p:spPr/>
        <p:txBody>
          <a:bodyPr/>
          <a:lstStyle/>
          <a:p>
            <a:pPr eaLnBrk="1" hangingPunct="1"/>
            <a:endParaRPr lang="ru-RU" smtClean="0"/>
          </a:p>
        </p:txBody>
      </p:sp>
      <p:pic>
        <p:nvPicPr>
          <p:cNvPr id="52227" name="Picture 2" descr="http://images.myshared.ru/6/562797/slide_20.jpg"/>
          <p:cNvPicPr>
            <a:picLocks noChangeAspect="1" noChangeArrowheads="1"/>
          </p:cNvPicPr>
          <p:nvPr/>
        </p:nvPicPr>
        <p:blipFill>
          <a:blip r:embed="rId2"/>
          <a:srcRect/>
          <a:stretch>
            <a:fillRect/>
          </a:stretch>
        </p:blipFill>
        <p:spPr bwMode="auto">
          <a:xfrm>
            <a:off x="0" y="-100013"/>
            <a:ext cx="914400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Заголовок 1"/>
          <p:cNvSpPr>
            <a:spLocks noGrp="1"/>
          </p:cNvSpPr>
          <p:nvPr>
            <p:ph type="title"/>
          </p:nvPr>
        </p:nvSpPr>
        <p:spPr/>
        <p:txBody>
          <a:bodyPr/>
          <a:lstStyle/>
          <a:p>
            <a:pPr eaLnBrk="1" hangingPunct="1"/>
            <a:endParaRPr lang="ru-RU" smtClean="0"/>
          </a:p>
        </p:txBody>
      </p:sp>
      <p:sp>
        <p:nvSpPr>
          <p:cNvPr id="53250" name="Содержимое 2"/>
          <p:cNvSpPr>
            <a:spLocks noGrp="1"/>
          </p:cNvSpPr>
          <p:nvPr>
            <p:ph idx="1"/>
          </p:nvPr>
        </p:nvSpPr>
        <p:spPr/>
        <p:txBody>
          <a:bodyPr/>
          <a:lstStyle/>
          <a:p>
            <a:pPr eaLnBrk="1" hangingPunct="1"/>
            <a:endParaRPr lang="ru-RU" smtClean="0"/>
          </a:p>
        </p:txBody>
      </p:sp>
      <p:sp>
        <p:nvSpPr>
          <p:cNvPr id="53251" name="AutoShape 2" descr="https://lechuspinu.ru/wp-content/uploads/2016/03/%D0%91%D0%B5%D0%B7%D1%8B%D0%BC%D1%8F%D0%BD%D0%BD%D1%8B%D0%B9.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53252" name="AutoShape 4" descr="https://lechuspinu.ru/wp-content/uploads/2016/03/%D0%91%D0%B5%D0%B7%D1%8B%D0%BC%D1%8F%D0%BD%D0%BD%D1%8B%D0%B9.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53253" name="Picture 6" descr="https://ds04.infourok.ru/uploads/ex/019e/00061c1d-b04477f7/img3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Заголовок 1"/>
          <p:cNvSpPr>
            <a:spLocks noGrp="1"/>
          </p:cNvSpPr>
          <p:nvPr>
            <p:ph type="title"/>
          </p:nvPr>
        </p:nvSpPr>
        <p:spPr/>
        <p:txBody>
          <a:bodyPr/>
          <a:lstStyle/>
          <a:p>
            <a:pPr eaLnBrk="1" hangingPunct="1"/>
            <a:endParaRPr lang="ru-RU" smtClean="0"/>
          </a:p>
        </p:txBody>
      </p:sp>
      <p:sp>
        <p:nvSpPr>
          <p:cNvPr id="54274" name="Содержимое 2"/>
          <p:cNvSpPr>
            <a:spLocks noGrp="1"/>
          </p:cNvSpPr>
          <p:nvPr>
            <p:ph idx="1"/>
          </p:nvPr>
        </p:nvSpPr>
        <p:spPr/>
        <p:txBody>
          <a:bodyPr/>
          <a:lstStyle/>
          <a:p>
            <a:pPr eaLnBrk="1" hangingPunct="1"/>
            <a:endParaRPr lang="ru-RU" smtClean="0"/>
          </a:p>
        </p:txBody>
      </p:sp>
      <p:pic>
        <p:nvPicPr>
          <p:cNvPr id="54275" name="Picture 2" descr="http://rudocs.exdat.com/data/336/335831/335831_html_14697526.jpg"/>
          <p:cNvPicPr>
            <a:picLocks noChangeAspect="1" noChangeArrowheads="1"/>
          </p:cNvPicPr>
          <p:nvPr/>
        </p:nvPicPr>
        <p:blipFill>
          <a:blip r:embed="rId2"/>
          <a:srcRect/>
          <a:stretch>
            <a:fillRect/>
          </a:stretch>
        </p:blipFill>
        <p:spPr bwMode="auto">
          <a:xfrm>
            <a:off x="107950" y="0"/>
            <a:ext cx="88566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Заголовок 1"/>
          <p:cNvSpPr>
            <a:spLocks noGrp="1"/>
          </p:cNvSpPr>
          <p:nvPr>
            <p:ph type="title"/>
          </p:nvPr>
        </p:nvSpPr>
        <p:spPr/>
        <p:txBody>
          <a:bodyPr/>
          <a:lstStyle/>
          <a:p>
            <a:pPr eaLnBrk="1" hangingPunct="1"/>
            <a:endParaRPr lang="ru-RU" smtClean="0"/>
          </a:p>
        </p:txBody>
      </p:sp>
      <p:sp>
        <p:nvSpPr>
          <p:cNvPr id="55298" name="Содержимое 2"/>
          <p:cNvSpPr>
            <a:spLocks noGrp="1"/>
          </p:cNvSpPr>
          <p:nvPr>
            <p:ph idx="1"/>
          </p:nvPr>
        </p:nvSpPr>
        <p:spPr/>
        <p:txBody>
          <a:bodyPr/>
          <a:lstStyle/>
          <a:p>
            <a:pPr eaLnBrk="1" hangingPunct="1"/>
            <a:endParaRPr lang="ru-RU" smtClean="0"/>
          </a:p>
        </p:txBody>
      </p:sp>
      <p:sp>
        <p:nvSpPr>
          <p:cNvPr id="55299" name="AutoShape 2" descr="https://xnog.ru/wp-content/uploads/2018/02/lfk-deti.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55300" name="Picture 4" descr="http://900igr.net/up/datas/178691/030.jpg"/>
          <p:cNvPicPr>
            <a:picLocks noChangeAspect="1" noChangeArrowheads="1"/>
          </p:cNvPicPr>
          <p:nvPr/>
        </p:nvPicPr>
        <p:blipFill>
          <a:blip r:embed="rId2"/>
          <a:srcRect/>
          <a:stretch>
            <a:fillRect/>
          </a:stretch>
        </p:blipFill>
        <p:spPr bwMode="auto">
          <a:xfrm>
            <a:off x="0" y="-242888"/>
            <a:ext cx="914400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a:t>В работе с родителями по профилактике нарушений ОДА </a:t>
            </a:r>
          </a:p>
        </p:txBody>
      </p:sp>
      <p:sp>
        <p:nvSpPr>
          <p:cNvPr id="56322" name="Объект 2"/>
          <p:cNvSpPr>
            <a:spLocks noGrp="1"/>
          </p:cNvSpPr>
          <p:nvPr>
            <p:ph idx="1"/>
          </p:nvPr>
        </p:nvSpPr>
        <p:spPr/>
        <p:txBody>
          <a:bodyPr/>
          <a:lstStyle/>
          <a:p>
            <a:pPr eaLnBrk="1" hangingPunct="1"/>
            <a:endParaRPr lang="ru-RU" smtClean="0"/>
          </a:p>
        </p:txBody>
      </p:sp>
      <p:sp>
        <p:nvSpPr>
          <p:cNvPr id="56323" name="Прямоугольник 3"/>
          <p:cNvSpPr>
            <a:spLocks noChangeArrowheads="1"/>
          </p:cNvSpPr>
          <p:nvPr/>
        </p:nvSpPr>
        <p:spPr bwMode="auto">
          <a:xfrm>
            <a:off x="395288" y="1484313"/>
            <a:ext cx="8424862" cy="5818187"/>
          </a:xfrm>
          <a:prstGeom prst="rect">
            <a:avLst/>
          </a:prstGeom>
          <a:noFill/>
          <a:ln w="9525">
            <a:noFill/>
            <a:miter lim="800000"/>
            <a:headEnd/>
            <a:tailEnd/>
          </a:ln>
        </p:spPr>
        <p:txBody>
          <a:bodyPr>
            <a:spAutoFit/>
          </a:bodyPr>
          <a:lstStyle/>
          <a:p>
            <a:r>
              <a:rPr lang="ru-RU">
                <a:latin typeface="Calibri" pitchFamily="34" charset="0"/>
              </a:rPr>
              <a:t> </a:t>
            </a:r>
            <a:r>
              <a:rPr lang="ru-RU" sz="2800">
                <a:latin typeface="Calibri" pitchFamily="34" charset="0"/>
              </a:rPr>
              <a:t>можно использовать следующие формы работы:</a:t>
            </a:r>
          </a:p>
          <a:p>
            <a:r>
              <a:rPr lang="ru-RU" sz="2800">
                <a:latin typeface="Calibri" pitchFamily="34" charset="0"/>
              </a:rPr>
              <a:t>- консультации;</a:t>
            </a:r>
          </a:p>
          <a:p>
            <a:r>
              <a:rPr lang="ru-RU" sz="2800">
                <a:latin typeface="Calibri" pitchFamily="34" charset="0"/>
              </a:rPr>
              <a:t>- семинары;</a:t>
            </a:r>
          </a:p>
          <a:p>
            <a:r>
              <a:rPr lang="ru-RU" sz="2800">
                <a:latin typeface="Calibri" pitchFamily="34" charset="0"/>
              </a:rPr>
              <a:t>- совместные мероприятия: праздники, развлечения;</a:t>
            </a:r>
          </a:p>
          <a:p>
            <a:r>
              <a:rPr lang="ru-RU" sz="2800">
                <a:latin typeface="Calibri" pitchFamily="34" charset="0"/>
              </a:rPr>
              <a:t> -беседы;</a:t>
            </a:r>
          </a:p>
          <a:p>
            <a:r>
              <a:rPr lang="ru-RU" sz="2800">
                <a:latin typeface="Calibri" pitchFamily="34" charset="0"/>
              </a:rPr>
              <a:t>- анкетирование</a:t>
            </a:r>
          </a:p>
          <a:p>
            <a:r>
              <a:rPr lang="ru-RU" sz="2800">
                <a:latin typeface="Calibri" pitchFamily="34" charset="0"/>
              </a:rPr>
              <a:t> Таким образом, систематическая работа по профилактике нарушений ОДА  и оптимальный двигательный режим способствуют укреплению и оздоровлению детского организма, формированию навыков правильной осанки.</a:t>
            </a:r>
          </a:p>
          <a:p>
            <a:r>
              <a:rPr lang="ru-RU" sz="2800">
                <a:latin typeface="Calibri" pitchFamily="34" charset="0"/>
              </a:rPr>
              <a:t> </a:t>
            </a:r>
          </a:p>
          <a:p>
            <a:r>
              <a:rPr lang="ru-RU">
                <a:latin typeface="Calibri" pitchFamily="34" charset="0"/>
              </a:rPr>
              <a:t> </a:t>
            </a:r>
          </a:p>
          <a:p>
            <a:r>
              <a:rPr lang="ru-RU">
                <a:latin typeface="Calibri" pitchFamily="34" charset="0"/>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Заголовок 1"/>
          <p:cNvSpPr>
            <a:spLocks noGrp="1"/>
          </p:cNvSpPr>
          <p:nvPr>
            <p:ph type="title"/>
          </p:nvPr>
        </p:nvSpPr>
        <p:spPr/>
        <p:txBody>
          <a:bodyPr/>
          <a:lstStyle/>
          <a:p>
            <a:pPr eaLnBrk="1" hangingPunct="1"/>
            <a:r>
              <a:rPr lang="ru-RU" b="1" smtClean="0"/>
              <a:t>Задачи ортопедических игр</a:t>
            </a:r>
            <a:endParaRPr lang="ru-RU" smtClean="0"/>
          </a:p>
        </p:txBody>
      </p:sp>
      <p:sp>
        <p:nvSpPr>
          <p:cNvPr id="3" name="Содержимое 2"/>
          <p:cNvSpPr>
            <a:spLocks noGrp="1"/>
          </p:cNvSpPr>
          <p:nvPr>
            <p:ph idx="1"/>
          </p:nvPr>
        </p:nvSpPr>
        <p:spPr/>
        <p:txBody>
          <a:bodyPr rtlCol="0">
            <a:normAutofit fontScale="85000" lnSpcReduction="10000"/>
          </a:bodyPr>
          <a:lstStyle/>
          <a:p>
            <a:pPr eaLnBrk="1" fontAlgn="auto" hangingPunct="1">
              <a:spcAft>
                <a:spcPts val="0"/>
              </a:spcAft>
              <a:buFont typeface="Arial" panose="020B0604020202020204" pitchFamily="34" charset="0"/>
              <a:buNone/>
              <a:defRPr/>
            </a:pPr>
            <a:endParaRPr lang="ru-RU" dirty="0" smtClean="0"/>
          </a:p>
          <a:p>
            <a:pPr eaLnBrk="1" fontAlgn="auto" hangingPunct="1">
              <a:spcAft>
                <a:spcPts val="0"/>
              </a:spcAft>
              <a:buFont typeface="Arial" panose="020B0604020202020204" pitchFamily="34" charset="0"/>
              <a:buChar char="•"/>
              <a:defRPr/>
            </a:pPr>
            <a:r>
              <a:rPr lang="ru-RU" dirty="0" smtClean="0"/>
              <a:t>воспитывать сознательное отношение к занятиям;</a:t>
            </a:r>
          </a:p>
          <a:p>
            <a:pPr eaLnBrk="1" fontAlgn="auto" hangingPunct="1">
              <a:spcAft>
                <a:spcPts val="0"/>
              </a:spcAft>
              <a:buFont typeface="Arial" panose="020B0604020202020204" pitchFamily="34" charset="0"/>
              <a:buChar char="•"/>
              <a:defRPr/>
            </a:pPr>
            <a:r>
              <a:rPr lang="ru-RU" dirty="0" smtClean="0"/>
              <a:t>усваивать и закреплять элементы навыков правильной осанки, мелкой моторики пальцев ног;</a:t>
            </a:r>
          </a:p>
          <a:p>
            <a:pPr eaLnBrk="1" fontAlgn="auto" hangingPunct="1">
              <a:spcAft>
                <a:spcPts val="0"/>
              </a:spcAft>
              <a:buFont typeface="Arial" panose="020B0604020202020204" pitchFamily="34" charset="0"/>
              <a:buChar char="•"/>
              <a:defRPr/>
            </a:pPr>
            <a:r>
              <a:rPr lang="ru-RU" dirty="0" smtClean="0"/>
              <a:t>обучать навыкам принимать и фиксировать правильную осанку;</a:t>
            </a:r>
          </a:p>
          <a:p>
            <a:pPr eaLnBrk="1" fontAlgn="auto" hangingPunct="1">
              <a:spcAft>
                <a:spcPts val="0"/>
              </a:spcAft>
              <a:buFont typeface="Arial" panose="020B0604020202020204" pitchFamily="34" charset="0"/>
              <a:buChar char="•"/>
              <a:defRPr/>
            </a:pPr>
            <a:r>
              <a:rPr lang="ru-RU" dirty="0" smtClean="0"/>
              <a:t>обучать правильному выполнению упражнений для формирования осанки и укрепления свода стопы;</a:t>
            </a:r>
          </a:p>
          <a:p>
            <a:pPr eaLnBrk="1" fontAlgn="auto" hangingPunct="1">
              <a:spcAft>
                <a:spcPts val="0"/>
              </a:spcAft>
              <a:buFont typeface="Arial" panose="020B0604020202020204" pitchFamily="34" charset="0"/>
              <a:buChar char="•"/>
              <a:defRPr/>
            </a:pPr>
            <a:r>
              <a:rPr lang="ru-RU" dirty="0" smtClean="0"/>
              <a:t>обучать массажу рук и стоп </a:t>
            </a:r>
            <a:r>
              <a:rPr lang="ru-RU" dirty="0" err="1" smtClean="0"/>
              <a:t>мячами-массажерами</a:t>
            </a:r>
            <a:r>
              <a:rPr lang="ru-RU" dirty="0" smtClean="0"/>
              <a:t>;</a:t>
            </a:r>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844675"/>
          </a:xfrm>
        </p:spPr>
        <p:txBody>
          <a:bodyPr rtlCol="0">
            <a:normAutofit fontScale="90000"/>
          </a:bodyPr>
          <a:lstStyle/>
          <a:p>
            <a:pPr eaLnBrk="1" fontAlgn="auto" hangingPunct="1">
              <a:spcAft>
                <a:spcPts val="0"/>
              </a:spcAft>
              <a:defRPr/>
            </a:pPr>
            <a:r>
              <a:rPr lang="ru-RU" b="1" dirty="0" smtClean="0"/>
              <a:t/>
            </a:r>
            <a:br>
              <a:rPr lang="ru-RU" b="1" dirty="0" smtClean="0"/>
            </a:br>
            <a:r>
              <a:rPr lang="ru-RU" b="1" dirty="0" smtClean="0"/>
              <a:t>В соответствии с задачами ортопедические игры делят на пять основных групп:</a:t>
            </a:r>
            <a:r>
              <a:rPr lang="ru-RU" dirty="0" smtClean="0"/>
              <a:t/>
            </a:r>
            <a:br>
              <a:rPr lang="ru-RU" dirty="0" smtClean="0"/>
            </a:br>
            <a:endParaRPr lang="ru-RU" dirty="0"/>
          </a:p>
        </p:txBody>
      </p:sp>
      <p:sp>
        <p:nvSpPr>
          <p:cNvPr id="58370" name="Содержимое 2"/>
          <p:cNvSpPr>
            <a:spLocks noGrp="1"/>
          </p:cNvSpPr>
          <p:nvPr>
            <p:ph idx="1"/>
          </p:nvPr>
        </p:nvSpPr>
        <p:spPr>
          <a:xfrm>
            <a:off x="457200" y="2276475"/>
            <a:ext cx="8229600" cy="3849688"/>
          </a:xfrm>
        </p:spPr>
        <p:txBody>
          <a:bodyPr/>
          <a:lstStyle/>
          <a:p>
            <a:pPr eaLnBrk="1" hangingPunct="1"/>
            <a:endParaRPr lang="ru-RU" smtClean="0"/>
          </a:p>
        </p:txBody>
      </p:sp>
      <p:sp>
        <p:nvSpPr>
          <p:cNvPr id="4" name="Прямоугольник 3"/>
          <p:cNvSpPr/>
          <p:nvPr/>
        </p:nvSpPr>
        <p:spPr>
          <a:xfrm>
            <a:off x="107950" y="1557338"/>
            <a:ext cx="8280400" cy="4954587"/>
          </a:xfrm>
          <a:prstGeom prst="rect">
            <a:avLst/>
          </a:prstGeom>
        </p:spPr>
        <p:txBody>
          <a:bodyPr>
            <a:spAutoFit/>
          </a:bodyPr>
          <a:lstStyle/>
          <a:p>
            <a:pPr fontAlgn="auto">
              <a:spcBef>
                <a:spcPts val="0"/>
              </a:spcBef>
              <a:spcAft>
                <a:spcPts val="0"/>
              </a:spcAft>
              <a:defRPr/>
            </a:pPr>
            <a:r>
              <a:rPr lang="ru-RU" dirty="0">
                <a:latin typeface="+mn-lt"/>
                <a:cs typeface="+mn-cs"/>
              </a:rPr>
              <a:t> </a:t>
            </a:r>
          </a:p>
          <a:p>
            <a:pPr indent="457200" fontAlgn="auto">
              <a:spcBef>
                <a:spcPts val="0"/>
              </a:spcBef>
              <a:spcAft>
                <a:spcPts val="0"/>
              </a:spcAft>
              <a:buFont typeface="Arial" pitchFamily="34" charset="0"/>
              <a:buChar char="•"/>
              <a:defRPr/>
            </a:pPr>
            <a:r>
              <a:rPr lang="ru-RU" sz="2800" dirty="0">
                <a:latin typeface="+mn-lt"/>
                <a:cs typeface="+mn-cs"/>
              </a:rPr>
              <a:t>Направленные на ознакомление со свойствами материалов (камешки, песок, вода и т.д.).</a:t>
            </a:r>
          </a:p>
          <a:p>
            <a:pPr indent="457200" fontAlgn="auto">
              <a:spcBef>
                <a:spcPts val="0"/>
              </a:spcBef>
              <a:spcAft>
                <a:spcPts val="0"/>
              </a:spcAft>
              <a:buFont typeface="Arial" pitchFamily="34" charset="0"/>
              <a:buChar char="•"/>
              <a:defRPr/>
            </a:pPr>
            <a:r>
              <a:rPr lang="ru-RU" sz="2800" dirty="0">
                <a:latin typeface="+mn-lt"/>
                <a:cs typeface="+mn-cs"/>
              </a:rPr>
              <a:t>Направленные на совершенствование отдельных элементов техники движений (держи спину, проверь осанку и т.д.).</a:t>
            </a:r>
          </a:p>
          <a:p>
            <a:pPr indent="457200" fontAlgn="auto">
              <a:spcBef>
                <a:spcPts val="0"/>
              </a:spcBef>
              <a:spcAft>
                <a:spcPts val="0"/>
              </a:spcAft>
              <a:buFont typeface="Arial" pitchFamily="34" charset="0"/>
              <a:buChar char="•"/>
              <a:defRPr/>
            </a:pPr>
            <a:r>
              <a:rPr lang="ru-RU" sz="2800" dirty="0">
                <a:latin typeface="+mn-lt"/>
                <a:cs typeface="+mn-cs"/>
              </a:rPr>
              <a:t>Направленные на ознакомление с окружающим (животные, растения и т.д.).</a:t>
            </a:r>
          </a:p>
          <a:p>
            <a:pPr indent="457200" fontAlgn="auto">
              <a:spcBef>
                <a:spcPts val="0"/>
              </a:spcBef>
              <a:spcAft>
                <a:spcPts val="0"/>
              </a:spcAft>
              <a:buFont typeface="Arial" pitchFamily="34" charset="0"/>
              <a:buChar char="•"/>
              <a:defRPr/>
            </a:pPr>
            <a:r>
              <a:rPr lang="ru-RU" sz="2800" dirty="0">
                <a:latin typeface="+mn-lt"/>
                <a:cs typeface="+mn-cs"/>
              </a:rPr>
              <a:t>Направленные на развитие физических качеств.</a:t>
            </a:r>
          </a:p>
          <a:p>
            <a:pPr indent="457200" fontAlgn="auto">
              <a:spcBef>
                <a:spcPts val="0"/>
              </a:spcBef>
              <a:spcAft>
                <a:spcPts val="0"/>
              </a:spcAft>
              <a:buFont typeface="Arial" pitchFamily="34" charset="0"/>
              <a:buChar char="•"/>
              <a:defRPr/>
            </a:pPr>
            <a:r>
              <a:rPr lang="ru-RU" sz="2800" dirty="0">
                <a:latin typeface="+mn-lt"/>
                <a:cs typeface="+mn-cs"/>
              </a:rPr>
              <a:t>Проводимые как с предметами (мячами, обручами, палочками и т.д.), так и без них.</a:t>
            </a:r>
          </a:p>
          <a:p>
            <a:pPr indent="457200" fontAlgn="auto">
              <a:spcBef>
                <a:spcPts val="0"/>
              </a:spcBef>
              <a:spcAft>
                <a:spcPts val="0"/>
              </a:spcAft>
              <a:buFont typeface="Arial" pitchFamily="34" charset="0"/>
              <a:buChar char="•"/>
              <a:defRPr/>
            </a:pPr>
            <a:r>
              <a:rPr lang="ru-RU" dirty="0">
                <a:latin typeface="+mn-lt"/>
                <a:cs typeface="+mn-cs"/>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Заголовок 1"/>
          <p:cNvSpPr>
            <a:spLocks noGrp="1"/>
          </p:cNvSpPr>
          <p:nvPr>
            <p:ph type="title"/>
          </p:nvPr>
        </p:nvSpPr>
        <p:spPr>
          <a:xfrm>
            <a:off x="468313" y="0"/>
            <a:ext cx="8218487" cy="1125538"/>
          </a:xfrm>
        </p:spPr>
        <p:txBody>
          <a:bodyPr/>
          <a:lstStyle/>
          <a:p>
            <a:pPr eaLnBrk="1" hangingPunct="1"/>
            <a:endParaRPr lang="ru-RU" smtClean="0"/>
          </a:p>
        </p:txBody>
      </p:sp>
      <p:graphicFrame>
        <p:nvGraphicFramePr>
          <p:cNvPr id="4" name="Объект 3"/>
          <p:cNvGraphicFramePr>
            <a:graphicFrameLocks noGrp="1"/>
          </p:cNvGraphicFramePr>
          <p:nvPr>
            <p:ph idx="1"/>
          </p:nvPr>
        </p:nvGraphicFramePr>
        <p:xfrm>
          <a:off x="323850" y="1123950"/>
          <a:ext cx="8569325" cy="5416550"/>
        </p:xfrm>
        <a:graphic>
          <a:graphicData uri="http://schemas.openxmlformats.org/drawingml/2006/table">
            <a:tbl>
              <a:tblPr firstRow="1" firstCol="1" lastRow="1" lastCol="1" bandRow="1" bandCol="1">
                <a:tableStyleId>{5C22544A-7EE6-4342-B048-85BDC9FD1C3A}</a:tableStyleId>
              </a:tblPr>
              <a:tblGrid>
                <a:gridCol w="3128348"/>
                <a:gridCol w="5440604"/>
              </a:tblGrid>
              <a:tr h="479907">
                <a:tc gridSpan="2">
                  <a:txBody>
                    <a:bodyPr/>
                    <a:lstStyle/>
                    <a:p>
                      <a:pPr algn="ctr">
                        <a:spcAft>
                          <a:spcPts val="0"/>
                        </a:spcAft>
                      </a:pPr>
                      <a:endParaRPr lang="ru-RU" sz="1600" dirty="0">
                        <a:effectLst/>
                        <a:latin typeface="Times New Roman"/>
                        <a:ea typeface="Times New Roman"/>
                      </a:endParaRPr>
                    </a:p>
                  </a:txBody>
                  <a:tcPr marL="68580" marR="68580" marT="0" marB="0"/>
                </a:tc>
                <a:tc hMerge="1">
                  <a:txBody>
                    <a:bodyPr/>
                    <a:lstStyle/>
                    <a:p>
                      <a:endParaRPr lang="ru-RU"/>
                    </a:p>
                  </a:txBody>
                  <a:tcPr/>
                </a:tc>
              </a:tr>
              <a:tr h="411347">
                <a:tc>
                  <a:txBody>
                    <a:bodyPr/>
                    <a:lstStyle/>
                    <a:p>
                      <a:pPr>
                        <a:spcAft>
                          <a:spcPts val="0"/>
                        </a:spcAft>
                      </a:pPr>
                      <a:r>
                        <a:rPr lang="ru-RU" sz="1600" dirty="0">
                          <a:effectLst/>
                        </a:rPr>
                        <a:t>«ЦАПЛЯ»</a:t>
                      </a:r>
                      <a:endParaRPr lang="ru-RU" sz="1600" dirty="0">
                        <a:effectLst/>
                        <a:latin typeface="Times New Roman"/>
                        <a:ea typeface="Times New Roman"/>
                      </a:endParaRPr>
                    </a:p>
                  </a:txBody>
                  <a:tcPr marL="68580" marR="68580" marT="0" marB="0"/>
                </a:tc>
                <a:tc>
                  <a:txBody>
                    <a:bodyPr/>
                    <a:lstStyle/>
                    <a:p>
                      <a:pPr>
                        <a:spcAft>
                          <a:spcPts val="0"/>
                        </a:spcAft>
                      </a:pPr>
                      <a:r>
                        <a:rPr lang="ru-RU" sz="1600" dirty="0">
                          <a:effectLst/>
                        </a:rPr>
                        <a:t>Удержание равновесия на одной ноге.</a:t>
                      </a:r>
                      <a:endParaRPr lang="ru-RU" sz="1600" dirty="0">
                        <a:effectLst/>
                        <a:latin typeface="Times New Roman"/>
                        <a:ea typeface="Times New Roman"/>
                      </a:endParaRPr>
                    </a:p>
                  </a:txBody>
                  <a:tcPr marL="68580" marR="68580" marT="0" marB="0"/>
                </a:tc>
              </a:tr>
              <a:tr h="822695">
                <a:tc>
                  <a:txBody>
                    <a:bodyPr/>
                    <a:lstStyle/>
                    <a:p>
                      <a:pPr>
                        <a:spcAft>
                          <a:spcPts val="0"/>
                        </a:spcAft>
                      </a:pPr>
                      <a:r>
                        <a:rPr lang="ru-RU" sz="1600" dirty="0">
                          <a:effectLst/>
                        </a:rPr>
                        <a:t>«ОЛОВЯННЫЙ СОЛДАТИК»</a:t>
                      </a:r>
                    </a:p>
                    <a:p>
                      <a:pPr>
                        <a:spcAft>
                          <a:spcPts val="0"/>
                        </a:spcAft>
                      </a:pPr>
                      <a:r>
                        <a:rPr lang="ru-RU" sz="1600" dirty="0">
                          <a:effectLst/>
                        </a:rPr>
                        <a:t> </a:t>
                      </a:r>
                      <a:endParaRPr lang="ru-RU" sz="1600" dirty="0">
                        <a:effectLst/>
                        <a:latin typeface="Times New Roman"/>
                        <a:ea typeface="Times New Roman"/>
                      </a:endParaRPr>
                    </a:p>
                  </a:txBody>
                  <a:tcPr marL="68580" marR="68580" marT="0" marB="0"/>
                </a:tc>
                <a:tc>
                  <a:txBody>
                    <a:bodyPr/>
                    <a:lstStyle/>
                    <a:p>
                      <a:pPr>
                        <a:spcAft>
                          <a:spcPts val="0"/>
                        </a:spcAft>
                      </a:pPr>
                      <a:r>
                        <a:rPr lang="ru-RU" sz="1600">
                          <a:effectLst/>
                        </a:rPr>
                        <a:t>Принятие и удержание правильной осанки из положения стоя.</a:t>
                      </a:r>
                      <a:endParaRPr lang="ru-RU" sz="1600">
                        <a:effectLst/>
                        <a:latin typeface="Times New Roman"/>
                        <a:ea typeface="Times New Roman"/>
                      </a:endParaRPr>
                    </a:p>
                  </a:txBody>
                  <a:tcPr marL="68580" marR="68580" marT="0" marB="0"/>
                </a:tc>
              </a:tr>
              <a:tr h="1234041">
                <a:tc>
                  <a:txBody>
                    <a:bodyPr/>
                    <a:lstStyle/>
                    <a:p>
                      <a:pPr>
                        <a:spcAft>
                          <a:spcPts val="0"/>
                        </a:spcAft>
                      </a:pPr>
                      <a:r>
                        <a:rPr lang="ru-RU" sz="1600" dirty="0">
                          <a:effectLst/>
                        </a:rPr>
                        <a:t>«САМОЛЕТ»</a:t>
                      </a:r>
                      <a:endParaRPr lang="ru-RU" sz="1600" dirty="0">
                        <a:effectLst/>
                        <a:latin typeface="Times New Roman"/>
                        <a:ea typeface="Times New Roman"/>
                      </a:endParaRPr>
                    </a:p>
                  </a:txBody>
                  <a:tcPr marL="68580" marR="68580" marT="0" marB="0"/>
                </a:tc>
                <a:tc>
                  <a:txBody>
                    <a:bodyPr/>
                    <a:lstStyle/>
                    <a:p>
                      <a:pPr>
                        <a:spcAft>
                          <a:spcPts val="0"/>
                        </a:spcAft>
                      </a:pPr>
                      <a:r>
                        <a:rPr lang="ru-RU" sz="1600" dirty="0">
                          <a:effectLst/>
                        </a:rPr>
                        <a:t>Из положения стоя, ноги вместе – наклоны туловища вправо, влево с поднятыми в стороны руками.</a:t>
                      </a:r>
                      <a:endParaRPr lang="ru-RU" sz="1600" dirty="0">
                        <a:effectLst/>
                        <a:latin typeface="Times New Roman"/>
                        <a:ea typeface="Times New Roman"/>
                      </a:endParaRPr>
                    </a:p>
                  </a:txBody>
                  <a:tcPr marL="68580" marR="68580" marT="0" marB="0"/>
                </a:tc>
              </a:tr>
              <a:tr h="822695">
                <a:tc>
                  <a:txBody>
                    <a:bodyPr/>
                    <a:lstStyle/>
                    <a:p>
                      <a:pPr>
                        <a:spcAft>
                          <a:spcPts val="0"/>
                        </a:spcAft>
                      </a:pPr>
                      <a:r>
                        <a:rPr lang="ru-RU" sz="1600" dirty="0">
                          <a:effectLst/>
                        </a:rPr>
                        <a:t>«БОКС»</a:t>
                      </a:r>
                    </a:p>
                    <a:p>
                      <a:pPr>
                        <a:spcAft>
                          <a:spcPts val="0"/>
                        </a:spcAft>
                      </a:pPr>
                      <a:r>
                        <a:rPr lang="ru-RU" sz="1600" dirty="0">
                          <a:effectLst/>
                        </a:rPr>
                        <a:t> </a:t>
                      </a:r>
                      <a:endParaRPr lang="ru-RU" sz="1600" dirty="0">
                        <a:effectLst/>
                        <a:latin typeface="Times New Roman"/>
                        <a:ea typeface="Times New Roman"/>
                      </a:endParaRPr>
                    </a:p>
                  </a:txBody>
                  <a:tcPr marL="68580" marR="68580" marT="0" marB="0"/>
                </a:tc>
                <a:tc>
                  <a:txBody>
                    <a:bodyPr/>
                    <a:lstStyle/>
                    <a:p>
                      <a:pPr>
                        <a:spcAft>
                          <a:spcPts val="0"/>
                        </a:spcAft>
                      </a:pPr>
                      <a:r>
                        <a:rPr lang="ru-RU" sz="1600" dirty="0">
                          <a:effectLst/>
                        </a:rPr>
                        <a:t>Резкое сгибание и разгибание рук, пальцы сжаты в кулак.</a:t>
                      </a:r>
                      <a:endParaRPr lang="ru-RU" sz="1600" dirty="0">
                        <a:effectLst/>
                        <a:latin typeface="Times New Roman"/>
                        <a:ea typeface="Times New Roman"/>
                      </a:endParaRPr>
                    </a:p>
                  </a:txBody>
                  <a:tcPr marL="68580" marR="68580" marT="0" marB="0"/>
                </a:tc>
              </a:tr>
              <a:tr h="822695">
                <a:tc>
                  <a:txBody>
                    <a:bodyPr/>
                    <a:lstStyle/>
                    <a:p>
                      <a:pPr>
                        <a:spcAft>
                          <a:spcPts val="0"/>
                        </a:spcAft>
                      </a:pPr>
                      <a:r>
                        <a:rPr lang="ru-RU" sz="1600">
                          <a:effectLst/>
                        </a:rPr>
                        <a:t>«УТОЧКА»</a:t>
                      </a:r>
                    </a:p>
                    <a:p>
                      <a:pPr>
                        <a:spcAft>
                          <a:spcPts val="0"/>
                        </a:spcAft>
                      </a:pPr>
                      <a:r>
                        <a:rPr lang="ru-RU" sz="1600">
                          <a:effectLst/>
                        </a:rPr>
                        <a:t> </a:t>
                      </a:r>
                      <a:endParaRPr lang="ru-RU" sz="1600">
                        <a:effectLst/>
                        <a:latin typeface="Times New Roman"/>
                        <a:ea typeface="Times New Roman"/>
                      </a:endParaRPr>
                    </a:p>
                  </a:txBody>
                  <a:tcPr marL="68580" marR="68580" marT="0" marB="0"/>
                </a:tc>
                <a:tc>
                  <a:txBody>
                    <a:bodyPr/>
                    <a:lstStyle/>
                    <a:p>
                      <a:pPr>
                        <a:spcAft>
                          <a:spcPts val="0"/>
                        </a:spcAft>
                      </a:pPr>
                      <a:r>
                        <a:rPr lang="ru-RU" sz="1600" dirty="0">
                          <a:effectLst/>
                        </a:rPr>
                        <a:t>Пальцы сжаты в кулак, кулачки у плеч – локти вниз, лопатки вместе.</a:t>
                      </a:r>
                      <a:endParaRPr lang="ru-RU" sz="1600" dirty="0">
                        <a:effectLst/>
                        <a:latin typeface="Times New Roman"/>
                        <a:ea typeface="Times New Roman"/>
                      </a:endParaRPr>
                    </a:p>
                  </a:txBody>
                  <a:tcPr marL="68580" marR="68580" marT="0" marB="0"/>
                </a:tc>
              </a:tr>
              <a:tr h="822695">
                <a:tc>
                  <a:txBody>
                    <a:bodyPr/>
                    <a:lstStyle/>
                    <a:p>
                      <a:pPr>
                        <a:spcAft>
                          <a:spcPts val="0"/>
                        </a:spcAft>
                      </a:pPr>
                      <a:r>
                        <a:rPr lang="ru-RU" sz="1600" dirty="0">
                          <a:effectLst/>
                        </a:rPr>
                        <a:t>«ПРОНЕСИ, НЕ УРОНИ»</a:t>
                      </a:r>
                    </a:p>
                    <a:p>
                      <a:pPr>
                        <a:spcAft>
                          <a:spcPts val="0"/>
                        </a:spcAft>
                      </a:pPr>
                      <a:r>
                        <a:rPr lang="ru-RU" sz="1600" dirty="0">
                          <a:effectLst/>
                        </a:rPr>
                        <a:t> </a:t>
                      </a:r>
                      <a:endParaRPr lang="ru-RU" sz="1600" dirty="0">
                        <a:effectLst/>
                        <a:latin typeface="Times New Roman"/>
                        <a:ea typeface="Times New Roman"/>
                      </a:endParaRPr>
                    </a:p>
                  </a:txBody>
                  <a:tcPr marL="68580" marR="68580" marT="0" marB="0"/>
                </a:tc>
                <a:tc>
                  <a:txBody>
                    <a:bodyPr/>
                    <a:lstStyle/>
                    <a:p>
                      <a:pPr>
                        <a:spcAft>
                          <a:spcPts val="0"/>
                        </a:spcAft>
                      </a:pPr>
                      <a:r>
                        <a:rPr lang="ru-RU" sz="1600" dirty="0">
                          <a:effectLst/>
                        </a:rPr>
                        <a:t>Ходьба с предметом на голове с сохранением правильной осанки.</a:t>
                      </a:r>
                      <a:endParaRPr lang="ru-RU" sz="1600" dirty="0">
                        <a:effectLst/>
                        <a:latin typeface="Times New Roman"/>
                        <a:ea typeface="Times New Roman"/>
                      </a:endParaRPr>
                    </a:p>
                  </a:txBody>
                  <a:tcPr marL="68580" marR="68580" marT="0" marB="0"/>
                </a:tc>
              </a:tr>
            </a:tbl>
          </a:graphicData>
        </a:graphic>
      </p:graphicFrame>
      <p:sp>
        <p:nvSpPr>
          <p:cNvPr id="59419" name="Rectangle 1"/>
          <p:cNvSpPr>
            <a:spLocks noChangeArrowheads="1"/>
          </p:cNvSpPr>
          <p:nvPr/>
        </p:nvSpPr>
        <p:spPr bwMode="auto">
          <a:xfrm>
            <a:off x="611188" y="-63500"/>
            <a:ext cx="7869237" cy="1231900"/>
          </a:xfrm>
          <a:prstGeom prst="rect">
            <a:avLst/>
          </a:prstGeom>
          <a:noFill/>
          <a:ln w="9525">
            <a:noFill/>
            <a:miter lim="800000"/>
            <a:headEnd/>
            <a:tailEnd/>
          </a:ln>
        </p:spPr>
        <p:txBody>
          <a:bodyPr anchor="ctr">
            <a:spAutoFit/>
          </a:bodyPr>
          <a:lstStyle/>
          <a:p>
            <a:pPr algn="ctr"/>
            <a:r>
              <a:rPr lang="ru-RU" altLang="ru-RU" sz="2800" b="1" i="1">
                <a:solidFill>
                  <a:srgbClr val="C00000"/>
                </a:solidFill>
                <a:cs typeface="Times New Roman" pitchFamily="18" charset="0"/>
              </a:rPr>
              <a:t> Игровые упражнения для  профилактики</a:t>
            </a:r>
          </a:p>
          <a:p>
            <a:pPr algn="ctr"/>
            <a:r>
              <a:rPr lang="ru-RU" altLang="ru-RU" sz="2800" b="1" i="1">
                <a:solidFill>
                  <a:srgbClr val="C00000"/>
                </a:solidFill>
                <a:cs typeface="Times New Roman" pitchFamily="18" charset="0"/>
              </a:rPr>
              <a:t> нарушений осанки</a:t>
            </a:r>
            <a:endParaRPr lang="ru-RU" altLang="ru-RU" sz="2800" b="1">
              <a:solidFill>
                <a:srgbClr val="C00000"/>
              </a:solidFill>
            </a:endParaRPr>
          </a:p>
          <a:p>
            <a:pPr eaLnBrk="0" hangingPunct="0"/>
            <a:endParaRPr lang="ru-RU" alt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pPr eaLnBrk="1" hangingPunct="1"/>
            <a:endParaRPr lang="ru-RU" smtClean="0"/>
          </a:p>
        </p:txBody>
      </p:sp>
      <p:sp>
        <p:nvSpPr>
          <p:cNvPr id="23554" name="Содержимое 2"/>
          <p:cNvSpPr>
            <a:spLocks noGrp="1"/>
          </p:cNvSpPr>
          <p:nvPr>
            <p:ph idx="1"/>
          </p:nvPr>
        </p:nvSpPr>
        <p:spPr/>
        <p:txBody>
          <a:bodyPr/>
          <a:lstStyle/>
          <a:p>
            <a:pPr eaLnBrk="1" hangingPunct="1"/>
            <a:endParaRPr lang="ru-RU" smtClean="0"/>
          </a:p>
        </p:txBody>
      </p:sp>
      <p:pic>
        <p:nvPicPr>
          <p:cNvPr id="23555" name="Picture 2" descr="http://feel-feet.ru/wp-content/uploads/2016/08/%D0%92%D0%B0%D1%80%D1%83%D1%81%D0%BD%D0%BE%D0%B5-%D0%B8-%D0%B2%D0%B0%D0%BB%D1%8C%D0%B3%D1%83%D1%81%D0%BD%D0%BE%D0%B5-%D0%BE%D1%82%D0%BA%D0%BB%D0%BE%D0%BD%D0%B5%D0%BD%D0%B8%D0%B5-768x747.jpg"/>
          <p:cNvPicPr>
            <a:picLocks noChangeAspect="1" noChangeArrowheads="1"/>
          </p:cNvPicPr>
          <p:nvPr/>
        </p:nvPicPr>
        <p:blipFill>
          <a:blip r:embed="rId2"/>
          <a:srcRect/>
          <a:stretch>
            <a:fillRect/>
          </a:stretch>
        </p:blipFill>
        <p:spPr bwMode="auto">
          <a:xfrm>
            <a:off x="179388" y="115888"/>
            <a:ext cx="8828087" cy="674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Заголовок 1"/>
          <p:cNvSpPr>
            <a:spLocks noGrp="1"/>
          </p:cNvSpPr>
          <p:nvPr>
            <p:ph type="title"/>
          </p:nvPr>
        </p:nvSpPr>
        <p:spPr>
          <a:xfrm>
            <a:off x="0" y="115888"/>
            <a:ext cx="8229600" cy="1143000"/>
          </a:xfrm>
        </p:spPr>
        <p:txBody>
          <a:bodyPr/>
          <a:lstStyle/>
          <a:p>
            <a:pPr eaLnBrk="1" hangingPunct="1"/>
            <a:r>
              <a:rPr lang="ru-RU" smtClean="0"/>
              <a:t> </a:t>
            </a:r>
          </a:p>
        </p:txBody>
      </p:sp>
      <p:graphicFrame>
        <p:nvGraphicFramePr>
          <p:cNvPr id="4" name="Содержимое 3"/>
          <p:cNvGraphicFramePr>
            <a:graphicFrameLocks noGrp="1"/>
          </p:cNvGraphicFramePr>
          <p:nvPr>
            <p:ph idx="1"/>
          </p:nvPr>
        </p:nvGraphicFramePr>
        <p:xfrm>
          <a:off x="457200" y="1196975"/>
          <a:ext cx="8291513" cy="5502275"/>
        </p:xfrm>
        <a:graphic>
          <a:graphicData uri="http://schemas.openxmlformats.org/drawingml/2006/table">
            <a:tbl>
              <a:tblPr firstRow="1" firstCol="1" lastRow="1" lastCol="1" bandRow="1" bandCol="1">
                <a:tableStyleId>{5C22544A-7EE6-4342-B048-85BDC9FD1C3A}</a:tableStyleId>
              </a:tblPr>
              <a:tblGrid>
                <a:gridCol w="3026970"/>
                <a:gridCol w="5264293"/>
              </a:tblGrid>
              <a:tr h="607428">
                <a:tc gridSpan="2">
                  <a:txBody>
                    <a:bodyPr/>
                    <a:lstStyle/>
                    <a:p>
                      <a:pPr algn="ctr">
                        <a:spcAft>
                          <a:spcPts val="0"/>
                        </a:spcAft>
                      </a:pPr>
                      <a:r>
                        <a:rPr lang="ru-RU" sz="2800" dirty="0">
                          <a:effectLst/>
                        </a:rPr>
                        <a:t>Подвижные </a:t>
                      </a:r>
                      <a:r>
                        <a:rPr lang="ru-RU" sz="2800" dirty="0" smtClean="0">
                          <a:effectLst/>
                        </a:rPr>
                        <a:t>игры  для профилактики </a:t>
                      </a:r>
                      <a:r>
                        <a:rPr lang="ru-RU" sz="2800" dirty="0" err="1" smtClean="0">
                          <a:effectLst/>
                        </a:rPr>
                        <a:t>нарушенмй</a:t>
                      </a:r>
                      <a:r>
                        <a:rPr lang="ru-RU" sz="2800" dirty="0" smtClean="0">
                          <a:effectLst/>
                        </a:rPr>
                        <a:t> осанки</a:t>
                      </a:r>
                      <a:endParaRPr lang="ru-RU" sz="2800" dirty="0">
                        <a:effectLst/>
                        <a:latin typeface="Times New Roman"/>
                        <a:ea typeface="Times New Roman"/>
                      </a:endParaRPr>
                    </a:p>
                  </a:txBody>
                  <a:tcPr marL="68580" marR="68580" marT="0" marB="0"/>
                </a:tc>
                <a:tc hMerge="1">
                  <a:txBody>
                    <a:bodyPr/>
                    <a:lstStyle/>
                    <a:p>
                      <a:endParaRPr lang="ru-RU"/>
                    </a:p>
                  </a:txBody>
                  <a:tcPr/>
                </a:tc>
              </a:tr>
              <a:tr h="1041302">
                <a:tc>
                  <a:txBody>
                    <a:bodyPr/>
                    <a:lstStyle/>
                    <a:p>
                      <a:pPr>
                        <a:spcAft>
                          <a:spcPts val="0"/>
                        </a:spcAft>
                      </a:pPr>
                      <a:r>
                        <a:rPr lang="ru-RU" sz="1600" dirty="0">
                          <a:effectLst/>
                        </a:rPr>
                        <a:t>«ЛЯГУШКИ И ЦАПЛЯ»</a:t>
                      </a:r>
                      <a:endParaRPr lang="ru-RU" sz="1600" dirty="0">
                        <a:effectLst/>
                        <a:latin typeface="Times New Roman"/>
                        <a:ea typeface="Times New Roman"/>
                      </a:endParaRPr>
                    </a:p>
                  </a:txBody>
                  <a:tcPr marL="68580" marR="68580" marT="0" marB="0"/>
                </a:tc>
                <a:tc>
                  <a:txBody>
                    <a:bodyPr/>
                    <a:lstStyle/>
                    <a:p>
                      <a:pPr>
                        <a:spcAft>
                          <a:spcPts val="0"/>
                        </a:spcAft>
                      </a:pPr>
                      <a:r>
                        <a:rPr lang="ru-RU" sz="2000" dirty="0">
                          <a:effectLst/>
                        </a:rPr>
                        <a:t>Приседание с прямой спиной и удержание правильной осанки в положении приседа.</a:t>
                      </a:r>
                      <a:endParaRPr lang="ru-RU" sz="2000" dirty="0">
                        <a:effectLst/>
                        <a:latin typeface="Times New Roman"/>
                        <a:ea typeface="Times New Roman"/>
                      </a:endParaRPr>
                    </a:p>
                  </a:txBody>
                  <a:tcPr marL="68580" marR="68580" marT="0" marB="0"/>
                </a:tc>
              </a:tr>
              <a:tr h="1004603">
                <a:tc>
                  <a:txBody>
                    <a:bodyPr/>
                    <a:lstStyle/>
                    <a:p>
                      <a:pPr>
                        <a:spcAft>
                          <a:spcPts val="0"/>
                        </a:spcAft>
                      </a:pPr>
                      <a:r>
                        <a:rPr lang="ru-RU" sz="1600" dirty="0">
                          <a:effectLst/>
                        </a:rPr>
                        <a:t>«ТИШЕ ЕДЕШЬ – ДАЛЬШЕ БУДЕШЬ»</a:t>
                      </a:r>
                      <a:endParaRPr lang="ru-RU" sz="1600" dirty="0">
                        <a:effectLst/>
                        <a:latin typeface="Times New Roman"/>
                        <a:ea typeface="Times New Roman"/>
                      </a:endParaRPr>
                    </a:p>
                  </a:txBody>
                  <a:tcPr marL="68580" marR="68580" marT="0" marB="0"/>
                </a:tc>
                <a:tc>
                  <a:txBody>
                    <a:bodyPr/>
                    <a:lstStyle/>
                    <a:p>
                      <a:pPr>
                        <a:spcAft>
                          <a:spcPts val="0"/>
                        </a:spcAft>
                      </a:pPr>
                      <a:r>
                        <a:rPr lang="ru-RU" sz="2000" dirty="0">
                          <a:effectLst/>
                        </a:rPr>
                        <a:t>Ходьба и приседание с прямой спиной.</a:t>
                      </a:r>
                      <a:endParaRPr lang="ru-RU" sz="2000" dirty="0">
                        <a:effectLst/>
                        <a:latin typeface="Times New Roman"/>
                        <a:ea typeface="Times New Roman"/>
                      </a:endParaRPr>
                    </a:p>
                  </a:txBody>
                  <a:tcPr marL="68580" marR="68580" marT="0" marB="0"/>
                </a:tc>
              </a:tr>
              <a:tr h="520650">
                <a:tc>
                  <a:txBody>
                    <a:bodyPr/>
                    <a:lstStyle/>
                    <a:p>
                      <a:pPr>
                        <a:spcAft>
                          <a:spcPts val="0"/>
                        </a:spcAft>
                      </a:pPr>
                      <a:r>
                        <a:rPr lang="ru-RU" sz="1600" dirty="0">
                          <a:effectLst/>
                        </a:rPr>
                        <a:t>«ЛОВИШКА С ОБРУЧЕМ»</a:t>
                      </a:r>
                      <a:endParaRPr lang="ru-RU" sz="1600" dirty="0">
                        <a:effectLst/>
                        <a:latin typeface="Times New Roman"/>
                        <a:ea typeface="Times New Roman"/>
                      </a:endParaRPr>
                    </a:p>
                  </a:txBody>
                  <a:tcPr marL="68580" marR="68580" marT="0" marB="0"/>
                </a:tc>
                <a:tc>
                  <a:txBody>
                    <a:bodyPr/>
                    <a:lstStyle/>
                    <a:p>
                      <a:pPr>
                        <a:spcAft>
                          <a:spcPts val="0"/>
                        </a:spcAft>
                      </a:pPr>
                      <a:r>
                        <a:rPr lang="ru-RU" sz="2000" dirty="0">
                          <a:effectLst/>
                        </a:rPr>
                        <a:t>Приседание с правильной осанкой.</a:t>
                      </a:r>
                      <a:endParaRPr lang="ru-RU" sz="2000" dirty="0">
                        <a:effectLst/>
                        <a:latin typeface="Times New Roman"/>
                        <a:ea typeface="Times New Roman"/>
                      </a:endParaRPr>
                    </a:p>
                  </a:txBody>
                  <a:tcPr marL="68580" marR="68580" marT="0" marB="0"/>
                </a:tc>
              </a:tr>
              <a:tr h="1041302">
                <a:tc>
                  <a:txBody>
                    <a:bodyPr/>
                    <a:lstStyle/>
                    <a:p>
                      <a:pPr>
                        <a:spcAft>
                          <a:spcPts val="0"/>
                        </a:spcAft>
                      </a:pPr>
                      <a:r>
                        <a:rPr lang="ru-RU" sz="1600" dirty="0">
                          <a:effectLst/>
                        </a:rPr>
                        <a:t>«ДВА МОРОЗА»</a:t>
                      </a:r>
                      <a:endParaRPr lang="ru-RU" sz="1600" dirty="0">
                        <a:effectLst/>
                        <a:latin typeface="Times New Roman"/>
                        <a:ea typeface="Times New Roman"/>
                      </a:endParaRPr>
                    </a:p>
                  </a:txBody>
                  <a:tcPr marL="68580" marR="68580" marT="0" marB="0"/>
                </a:tc>
                <a:tc>
                  <a:txBody>
                    <a:bodyPr/>
                    <a:lstStyle/>
                    <a:p>
                      <a:pPr>
                        <a:spcAft>
                          <a:spcPts val="0"/>
                        </a:spcAft>
                      </a:pPr>
                      <a:r>
                        <a:rPr lang="ru-RU" sz="2000" dirty="0">
                          <a:effectLst/>
                        </a:rPr>
                        <a:t>Бег и принятие правильной осанки из положения стоя.</a:t>
                      </a:r>
                      <a:endParaRPr lang="ru-RU" sz="2000" dirty="0">
                        <a:effectLst/>
                        <a:latin typeface="Times New Roman"/>
                        <a:ea typeface="Times New Roman"/>
                      </a:endParaRPr>
                    </a:p>
                  </a:txBody>
                  <a:tcPr marL="68580" marR="68580" marT="0" marB="0"/>
                </a:tc>
              </a:tr>
              <a:tr h="520650">
                <a:tc>
                  <a:txBody>
                    <a:bodyPr/>
                    <a:lstStyle/>
                    <a:p>
                      <a:pPr>
                        <a:spcAft>
                          <a:spcPts val="0"/>
                        </a:spcAft>
                      </a:pPr>
                      <a:r>
                        <a:rPr lang="ru-RU" sz="1600" dirty="0">
                          <a:effectLst/>
                        </a:rPr>
                        <a:t>«СОВУШКА»</a:t>
                      </a:r>
                      <a:endParaRPr lang="ru-RU" sz="1600" dirty="0">
                        <a:effectLst/>
                        <a:latin typeface="Times New Roman"/>
                        <a:ea typeface="Times New Roman"/>
                      </a:endParaRPr>
                    </a:p>
                  </a:txBody>
                  <a:tcPr marL="68580" marR="68580" marT="0" marB="0"/>
                </a:tc>
                <a:tc>
                  <a:txBody>
                    <a:bodyPr/>
                    <a:lstStyle/>
                    <a:p>
                      <a:pPr>
                        <a:spcAft>
                          <a:spcPts val="0"/>
                        </a:spcAft>
                      </a:pPr>
                      <a:r>
                        <a:rPr lang="ru-RU" sz="2000" dirty="0">
                          <a:effectLst/>
                        </a:rPr>
                        <a:t>Бег и удержание статического равновесия.</a:t>
                      </a:r>
                      <a:endParaRPr lang="ru-RU" sz="2000" dirty="0">
                        <a:effectLst/>
                        <a:latin typeface="Times New Roman"/>
                        <a:ea typeface="Times New Roman"/>
                      </a:endParaRPr>
                    </a:p>
                  </a:txBody>
                  <a:tcPr marL="68580" marR="68580" marT="0" marB="0"/>
                </a:tc>
              </a:tr>
              <a:tr h="520650">
                <a:tc>
                  <a:txBody>
                    <a:bodyPr/>
                    <a:lstStyle/>
                    <a:p>
                      <a:pPr>
                        <a:spcAft>
                          <a:spcPts val="0"/>
                        </a:spcAft>
                      </a:pPr>
                      <a:r>
                        <a:rPr lang="ru-RU" sz="1600" dirty="0">
                          <a:effectLst/>
                        </a:rPr>
                        <a:t>«ШКОЛА МЯЧА»</a:t>
                      </a:r>
                      <a:endParaRPr lang="ru-RU" sz="1600" dirty="0">
                        <a:effectLst/>
                        <a:latin typeface="Times New Roman"/>
                        <a:ea typeface="Times New Roman"/>
                      </a:endParaRPr>
                    </a:p>
                  </a:txBody>
                  <a:tcPr marL="68580" marR="68580" marT="0" marB="0"/>
                </a:tc>
                <a:tc>
                  <a:txBody>
                    <a:bodyPr/>
                    <a:lstStyle/>
                    <a:p>
                      <a:pPr>
                        <a:spcAft>
                          <a:spcPts val="0"/>
                        </a:spcAft>
                      </a:pPr>
                      <a:r>
                        <a:rPr lang="ru-RU" sz="2000" dirty="0">
                          <a:effectLst/>
                        </a:rPr>
                        <a:t>Игры с мячами разного диаметра.</a:t>
                      </a:r>
                      <a:endParaRPr lang="ru-RU" sz="2000" dirty="0">
                        <a:effectLst/>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dirty="0" smtClean="0">
                <a:solidFill>
                  <a:srgbClr val="C00000"/>
                </a:solidFill>
              </a:rPr>
              <a:t/>
            </a:r>
            <a:br>
              <a:rPr lang="ru-RU" b="1" dirty="0" smtClean="0">
                <a:solidFill>
                  <a:srgbClr val="C00000"/>
                </a:solidFill>
              </a:rPr>
            </a:br>
            <a:r>
              <a:rPr lang="ru-RU" b="1" dirty="0" smtClean="0">
                <a:solidFill>
                  <a:srgbClr val="C00000"/>
                </a:solidFill>
              </a:rPr>
              <a:t>Игровые упражнения для профилактики плоскостопия</a:t>
            </a:r>
            <a:r>
              <a:rPr lang="ru-RU" b="1" dirty="0" smtClean="0">
                <a:solidFill>
                  <a:srgbClr val="C00000"/>
                </a:solidFill>
                <a:latin typeface="Times New Roman"/>
                <a:ea typeface="Times New Roman"/>
              </a:rPr>
              <a:t/>
            </a:r>
            <a:br>
              <a:rPr lang="ru-RU" b="1" dirty="0" smtClean="0">
                <a:solidFill>
                  <a:srgbClr val="C00000"/>
                </a:solidFill>
                <a:latin typeface="Times New Roman"/>
                <a:ea typeface="Times New Roman"/>
              </a:rPr>
            </a:br>
            <a:endParaRPr lang="ru-RU" b="1" dirty="0">
              <a:solidFill>
                <a:srgbClr val="C00000"/>
              </a:solidFill>
            </a:endParaRPr>
          </a:p>
        </p:txBody>
      </p:sp>
      <p:graphicFrame>
        <p:nvGraphicFramePr>
          <p:cNvPr id="4" name="Содержимое 3"/>
          <p:cNvGraphicFramePr>
            <a:graphicFrameLocks noGrp="1"/>
          </p:cNvGraphicFramePr>
          <p:nvPr>
            <p:ph idx="1"/>
          </p:nvPr>
        </p:nvGraphicFramePr>
        <p:xfrm>
          <a:off x="457200" y="1600200"/>
          <a:ext cx="8208963" cy="3840163"/>
        </p:xfrm>
        <a:graphic>
          <a:graphicData uri="http://schemas.openxmlformats.org/drawingml/2006/table">
            <a:tbl>
              <a:tblPr firstRow="1" firstCol="1" lastRow="1" lastCol="1" bandRow="1" bandCol="1">
                <a:tableStyleId>{5C22544A-7EE6-4342-B048-85BDC9FD1C3A}</a:tableStyleId>
              </a:tblPr>
              <a:tblGrid>
                <a:gridCol w="4104027"/>
                <a:gridCol w="4104885"/>
              </a:tblGrid>
              <a:tr h="177231">
                <a:tc gridSpan="2">
                  <a:txBody>
                    <a:bodyPr/>
                    <a:lstStyle/>
                    <a:p>
                      <a:pPr>
                        <a:spcAft>
                          <a:spcPts val="0"/>
                        </a:spcAft>
                      </a:pPr>
                      <a:endParaRPr lang="ru-RU" sz="1800" dirty="0">
                        <a:effectLst/>
                        <a:latin typeface="Times New Roman"/>
                        <a:ea typeface="Times New Roman"/>
                      </a:endParaRPr>
                    </a:p>
                  </a:txBody>
                  <a:tcPr marL="68580" marR="68580" marT="0" marB="0"/>
                </a:tc>
                <a:tc hMerge="1">
                  <a:txBody>
                    <a:bodyPr/>
                    <a:lstStyle/>
                    <a:p>
                      <a:endParaRPr lang="ru-RU"/>
                    </a:p>
                  </a:txBody>
                  <a:tcPr/>
                </a:tc>
              </a:tr>
              <a:tr h="354462">
                <a:tc>
                  <a:txBody>
                    <a:bodyPr/>
                    <a:lstStyle/>
                    <a:p>
                      <a:pPr>
                        <a:spcAft>
                          <a:spcPts val="0"/>
                        </a:spcAft>
                      </a:pPr>
                      <a:r>
                        <a:rPr lang="ru-RU" sz="1800" dirty="0">
                          <a:effectLst/>
                        </a:rPr>
                        <a:t>«ПИНГВИНЫ»</a:t>
                      </a:r>
                      <a:endParaRPr lang="ru-RU" sz="1800" dirty="0">
                        <a:effectLst/>
                        <a:latin typeface="Times New Roman"/>
                        <a:ea typeface="Times New Roman"/>
                      </a:endParaRPr>
                    </a:p>
                  </a:txBody>
                  <a:tcPr marL="68580" marR="68580" marT="0" marB="0"/>
                </a:tc>
                <a:tc>
                  <a:txBody>
                    <a:bodyPr/>
                    <a:lstStyle/>
                    <a:p>
                      <a:pPr>
                        <a:spcAft>
                          <a:spcPts val="0"/>
                        </a:spcAft>
                      </a:pPr>
                      <a:r>
                        <a:rPr lang="ru-RU" sz="1800">
                          <a:effectLst/>
                        </a:rPr>
                        <a:t>Прыжки с мячом, зажатым стопами ног.</a:t>
                      </a:r>
                      <a:endParaRPr lang="ru-RU" sz="1800">
                        <a:effectLst/>
                        <a:latin typeface="Times New Roman"/>
                        <a:ea typeface="Times New Roman"/>
                      </a:endParaRPr>
                    </a:p>
                  </a:txBody>
                  <a:tcPr marL="68580" marR="68580" marT="0" marB="0"/>
                </a:tc>
              </a:tr>
              <a:tr h="354462">
                <a:tc>
                  <a:txBody>
                    <a:bodyPr/>
                    <a:lstStyle/>
                    <a:p>
                      <a:pPr>
                        <a:spcAft>
                          <a:spcPts val="0"/>
                        </a:spcAft>
                      </a:pPr>
                      <a:r>
                        <a:rPr lang="ru-RU" sz="1800" dirty="0">
                          <a:effectLst/>
                        </a:rPr>
                        <a:t>«ФУТБОЛ»</a:t>
                      </a:r>
                      <a:endParaRPr lang="ru-RU" sz="1800" dirty="0">
                        <a:effectLst/>
                        <a:latin typeface="Times New Roman"/>
                        <a:ea typeface="Times New Roman"/>
                      </a:endParaRPr>
                    </a:p>
                  </a:txBody>
                  <a:tcPr marL="68580" marR="68580" marT="0" marB="0"/>
                </a:tc>
                <a:tc>
                  <a:txBody>
                    <a:bodyPr/>
                    <a:lstStyle/>
                    <a:p>
                      <a:pPr>
                        <a:spcAft>
                          <a:spcPts val="0"/>
                        </a:spcAft>
                      </a:pPr>
                      <a:r>
                        <a:rPr lang="ru-RU" sz="1800">
                          <a:effectLst/>
                        </a:rPr>
                        <a:t>Передача мяча друг другу и остановка стопой ноги.</a:t>
                      </a:r>
                      <a:endParaRPr lang="ru-RU" sz="1800">
                        <a:effectLst/>
                        <a:latin typeface="Times New Roman"/>
                        <a:ea typeface="Times New Roman"/>
                      </a:endParaRPr>
                    </a:p>
                  </a:txBody>
                  <a:tcPr marL="68580" marR="68580" marT="0" marB="0"/>
                </a:tc>
              </a:tr>
              <a:tr h="354462">
                <a:tc>
                  <a:txBody>
                    <a:bodyPr/>
                    <a:lstStyle/>
                    <a:p>
                      <a:pPr>
                        <a:spcAft>
                          <a:spcPts val="0"/>
                        </a:spcAft>
                      </a:pPr>
                      <a:r>
                        <a:rPr lang="ru-RU" sz="1800" dirty="0">
                          <a:effectLst/>
                        </a:rPr>
                        <a:t>«ИГРАЙТЕ НОГАМИ»</a:t>
                      </a:r>
                      <a:endParaRPr lang="ru-RU" sz="1800" dirty="0">
                        <a:effectLst/>
                        <a:latin typeface="Times New Roman"/>
                        <a:ea typeface="Times New Roman"/>
                      </a:endParaRPr>
                    </a:p>
                  </a:txBody>
                  <a:tcPr marL="68580" marR="68580" marT="0" marB="0"/>
                </a:tc>
                <a:tc>
                  <a:txBody>
                    <a:bodyPr/>
                    <a:lstStyle/>
                    <a:p>
                      <a:pPr>
                        <a:spcAft>
                          <a:spcPts val="0"/>
                        </a:spcAft>
                      </a:pPr>
                      <a:r>
                        <a:rPr lang="ru-RU" sz="1800" dirty="0">
                          <a:effectLst/>
                        </a:rPr>
                        <a:t>Из положения сидя на полу, бросать мяч друг другу, зажав его стопами ног.</a:t>
                      </a:r>
                      <a:endParaRPr lang="ru-RU" sz="1800" dirty="0">
                        <a:effectLst/>
                        <a:latin typeface="Times New Roman"/>
                        <a:ea typeface="Times New Roman"/>
                      </a:endParaRPr>
                    </a:p>
                  </a:txBody>
                  <a:tcPr marL="68580" marR="68580" marT="0" marB="0"/>
                </a:tc>
              </a:tr>
              <a:tr h="354462">
                <a:tc>
                  <a:txBody>
                    <a:bodyPr/>
                    <a:lstStyle/>
                    <a:p>
                      <a:pPr>
                        <a:spcAft>
                          <a:spcPts val="0"/>
                        </a:spcAft>
                      </a:pPr>
                      <a:r>
                        <a:rPr lang="ru-RU" sz="1800" dirty="0">
                          <a:effectLst/>
                        </a:rPr>
                        <a:t>«ХУДОЖНИК»</a:t>
                      </a:r>
                      <a:endParaRPr lang="ru-RU" sz="1800" dirty="0">
                        <a:effectLst/>
                        <a:latin typeface="Times New Roman"/>
                        <a:ea typeface="Times New Roman"/>
                      </a:endParaRPr>
                    </a:p>
                  </a:txBody>
                  <a:tcPr marL="68580" marR="68580" marT="0" marB="0"/>
                </a:tc>
                <a:tc>
                  <a:txBody>
                    <a:bodyPr/>
                    <a:lstStyle/>
                    <a:p>
                      <a:pPr>
                        <a:spcAft>
                          <a:spcPts val="0"/>
                        </a:spcAft>
                      </a:pPr>
                      <a:r>
                        <a:rPr lang="ru-RU" sz="1800" dirty="0">
                          <a:effectLst/>
                        </a:rPr>
                        <a:t>Рисование, зажав карандаш пальцами ног.</a:t>
                      </a:r>
                      <a:endParaRPr lang="ru-RU" sz="1800" dirty="0">
                        <a:effectLst/>
                        <a:latin typeface="Times New Roman"/>
                        <a:ea typeface="Times New Roman"/>
                      </a:endParaRPr>
                    </a:p>
                  </a:txBody>
                  <a:tcPr marL="68580" marR="68580" marT="0" marB="0"/>
                </a:tc>
              </a:tr>
              <a:tr h="531692">
                <a:tc>
                  <a:txBody>
                    <a:bodyPr/>
                    <a:lstStyle/>
                    <a:p>
                      <a:pPr>
                        <a:spcAft>
                          <a:spcPts val="0"/>
                        </a:spcAft>
                      </a:pPr>
                      <a:r>
                        <a:rPr lang="ru-RU" sz="1800" dirty="0">
                          <a:effectLst/>
                        </a:rPr>
                        <a:t>«ВЕСЁЛЫЙ БАРАБАН»</a:t>
                      </a:r>
                      <a:endParaRPr lang="ru-RU" sz="1800" dirty="0">
                        <a:effectLst/>
                        <a:latin typeface="Times New Roman"/>
                        <a:ea typeface="Times New Roman"/>
                      </a:endParaRPr>
                    </a:p>
                  </a:txBody>
                  <a:tcPr marL="68580" marR="68580" marT="0" marB="0"/>
                </a:tc>
                <a:tc>
                  <a:txBody>
                    <a:bodyPr/>
                    <a:lstStyle/>
                    <a:p>
                      <a:pPr>
                        <a:spcAft>
                          <a:spcPts val="0"/>
                        </a:spcAft>
                      </a:pPr>
                      <a:r>
                        <a:rPr lang="ru-RU" sz="1800" dirty="0">
                          <a:effectLst/>
                        </a:rPr>
                        <a:t>Сидя на стуле – отбивание ритма поочередно правой и левой стопой, не отрывая пятки от пола.</a:t>
                      </a:r>
                      <a:endParaRPr lang="ru-RU" sz="1800" dirty="0">
                        <a:effectLst/>
                        <a:latin typeface="Times New Roman"/>
                        <a:ea typeface="Times New Roman"/>
                      </a:endParaRPr>
                    </a:p>
                  </a:txBody>
                  <a:tcPr marL="68580" marR="68580" marT="0" marB="0"/>
                </a:tc>
              </a:tr>
              <a:tr h="354462">
                <a:tc>
                  <a:txBody>
                    <a:bodyPr/>
                    <a:lstStyle/>
                    <a:p>
                      <a:pPr>
                        <a:spcAft>
                          <a:spcPts val="0"/>
                        </a:spcAft>
                      </a:pPr>
                      <a:r>
                        <a:rPr lang="ru-RU" sz="1800" dirty="0">
                          <a:effectLst/>
                        </a:rPr>
                        <a:t>«ВОЛЧОК»</a:t>
                      </a:r>
                      <a:endParaRPr lang="ru-RU" sz="1800" dirty="0">
                        <a:effectLst/>
                        <a:latin typeface="Times New Roman"/>
                        <a:ea typeface="Times New Roman"/>
                      </a:endParaRPr>
                    </a:p>
                  </a:txBody>
                  <a:tcPr marL="68580" marR="68580" marT="0" marB="0"/>
                </a:tc>
                <a:tc>
                  <a:txBody>
                    <a:bodyPr/>
                    <a:lstStyle/>
                    <a:p>
                      <a:pPr>
                        <a:spcAft>
                          <a:spcPts val="0"/>
                        </a:spcAft>
                      </a:pPr>
                      <a:r>
                        <a:rPr lang="ru-RU" sz="1800" dirty="0">
                          <a:effectLst/>
                        </a:rPr>
                        <a:t>Прыжки на двух ногах на носочках вокруг себя – руки на поясе.</a:t>
                      </a:r>
                      <a:endParaRPr lang="ru-RU" sz="1800" dirty="0">
                        <a:effectLst/>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dirty="0" smtClean="0">
                <a:solidFill>
                  <a:srgbClr val="C00000"/>
                </a:solidFill>
              </a:rPr>
              <a:t>Подвижные игры для профилактики </a:t>
            </a:r>
            <a:r>
              <a:rPr lang="ru-RU" b="1" dirty="0" err="1" smtClean="0">
                <a:solidFill>
                  <a:srgbClr val="C00000"/>
                </a:solidFill>
              </a:rPr>
              <a:t>плоскостория</a:t>
            </a:r>
            <a:r>
              <a:rPr lang="ru-RU" b="1" dirty="0" smtClean="0">
                <a:solidFill>
                  <a:srgbClr val="C00000"/>
                </a:solidFill>
                <a:latin typeface="Times New Roman"/>
                <a:ea typeface="Times New Roman"/>
              </a:rPr>
              <a:t/>
            </a:r>
            <a:br>
              <a:rPr lang="ru-RU" b="1" dirty="0" smtClean="0">
                <a:solidFill>
                  <a:srgbClr val="C00000"/>
                </a:solidFill>
                <a:latin typeface="Times New Roman"/>
                <a:ea typeface="Times New Roman"/>
              </a:rPr>
            </a:br>
            <a:endParaRPr lang="ru-RU" b="1" dirty="0">
              <a:solidFill>
                <a:srgbClr val="C00000"/>
              </a:solidFill>
            </a:endParaRPr>
          </a:p>
        </p:txBody>
      </p:sp>
      <p:graphicFrame>
        <p:nvGraphicFramePr>
          <p:cNvPr id="4" name="Содержимое 3"/>
          <p:cNvGraphicFramePr>
            <a:graphicFrameLocks noGrp="1"/>
          </p:cNvGraphicFramePr>
          <p:nvPr>
            <p:ph idx="1"/>
          </p:nvPr>
        </p:nvGraphicFramePr>
        <p:xfrm>
          <a:off x="457200" y="1196975"/>
          <a:ext cx="8208963" cy="5329238"/>
        </p:xfrm>
        <a:graphic>
          <a:graphicData uri="http://schemas.openxmlformats.org/drawingml/2006/table">
            <a:tbl>
              <a:tblPr firstRow="1" firstCol="1" lastRow="1" lastCol="1" bandRow="1" bandCol="1">
                <a:tableStyleId>{5C22544A-7EE6-4342-B048-85BDC9FD1C3A}</a:tableStyleId>
              </a:tblPr>
              <a:tblGrid>
                <a:gridCol w="4104027"/>
                <a:gridCol w="4104885"/>
              </a:tblGrid>
              <a:tr h="484417">
                <a:tc gridSpan="2">
                  <a:txBody>
                    <a:bodyPr/>
                    <a:lstStyle/>
                    <a:p>
                      <a:pPr>
                        <a:spcAft>
                          <a:spcPts val="0"/>
                        </a:spcAft>
                      </a:pPr>
                      <a:endParaRPr lang="ru-RU" sz="1800" dirty="0">
                        <a:effectLst/>
                        <a:latin typeface="Times New Roman"/>
                        <a:ea typeface="Times New Roman"/>
                      </a:endParaRPr>
                    </a:p>
                  </a:txBody>
                  <a:tcPr marL="68580" marR="68580" marT="0" marB="0"/>
                </a:tc>
                <a:tc hMerge="1">
                  <a:txBody>
                    <a:bodyPr/>
                    <a:lstStyle/>
                    <a:p>
                      <a:endParaRPr lang="ru-RU"/>
                    </a:p>
                  </a:txBody>
                  <a:tcPr/>
                </a:tc>
              </a:tr>
              <a:tr h="968835">
                <a:tc>
                  <a:txBody>
                    <a:bodyPr/>
                    <a:lstStyle/>
                    <a:p>
                      <a:pPr>
                        <a:spcAft>
                          <a:spcPts val="0"/>
                        </a:spcAft>
                      </a:pPr>
                      <a:r>
                        <a:rPr lang="ru-RU" sz="1800" dirty="0">
                          <a:effectLst/>
                        </a:rPr>
                        <a:t>«ЛОВЛЯ ОБЕЗЬЯН»</a:t>
                      </a:r>
                      <a:endParaRPr lang="ru-RU" sz="1800" dirty="0">
                        <a:effectLst/>
                        <a:latin typeface="Times New Roman"/>
                        <a:ea typeface="Times New Roman"/>
                      </a:endParaRPr>
                    </a:p>
                  </a:txBody>
                  <a:tcPr marL="68580" marR="68580" marT="0" marB="0"/>
                </a:tc>
                <a:tc>
                  <a:txBody>
                    <a:bodyPr/>
                    <a:lstStyle/>
                    <a:p>
                      <a:pPr>
                        <a:spcAft>
                          <a:spcPts val="0"/>
                        </a:spcAft>
                      </a:pPr>
                      <a:r>
                        <a:rPr lang="ru-RU" sz="1800" dirty="0">
                          <a:effectLst/>
                        </a:rPr>
                        <a:t>Бег и лазание по гимнастической </a:t>
                      </a:r>
                      <a:r>
                        <a:rPr lang="ru-RU" sz="1800" dirty="0" smtClean="0">
                          <a:effectLst/>
                        </a:rPr>
                        <a:t>стенке.</a:t>
                      </a:r>
                      <a:endParaRPr lang="ru-RU" sz="1800" dirty="0">
                        <a:effectLst/>
                        <a:latin typeface="Times New Roman"/>
                        <a:ea typeface="Times New Roman"/>
                      </a:endParaRPr>
                    </a:p>
                  </a:txBody>
                  <a:tcPr marL="68580" marR="68580" marT="0" marB="0"/>
                </a:tc>
              </a:tr>
              <a:tr h="968835">
                <a:tc>
                  <a:txBody>
                    <a:bodyPr/>
                    <a:lstStyle/>
                    <a:p>
                      <a:pPr>
                        <a:spcAft>
                          <a:spcPts val="0"/>
                        </a:spcAft>
                      </a:pPr>
                      <a:r>
                        <a:rPr lang="ru-RU" sz="1800" dirty="0">
                          <a:effectLst/>
                        </a:rPr>
                        <a:t>«ПОЖАРНЫЕ НА УЧЕНИИ»</a:t>
                      </a:r>
                      <a:endParaRPr lang="ru-RU" sz="1800" dirty="0">
                        <a:effectLst/>
                        <a:latin typeface="Times New Roman"/>
                        <a:ea typeface="Times New Roman"/>
                      </a:endParaRPr>
                    </a:p>
                  </a:txBody>
                  <a:tcPr marL="68580" marR="68580" marT="0" marB="0"/>
                </a:tc>
                <a:tc>
                  <a:txBody>
                    <a:bodyPr/>
                    <a:lstStyle/>
                    <a:p>
                      <a:pPr>
                        <a:spcAft>
                          <a:spcPts val="0"/>
                        </a:spcAft>
                      </a:pPr>
                      <a:r>
                        <a:rPr lang="ru-RU" sz="1800" dirty="0">
                          <a:effectLst/>
                        </a:rPr>
                        <a:t>Лазание по гимнастической лестнице и переход с пролета на пролет.</a:t>
                      </a:r>
                      <a:endParaRPr lang="ru-RU" sz="1800" dirty="0">
                        <a:effectLst/>
                        <a:latin typeface="Times New Roman"/>
                        <a:ea typeface="Times New Roman"/>
                      </a:endParaRPr>
                    </a:p>
                  </a:txBody>
                  <a:tcPr marL="68580" marR="68580" marT="0" marB="0"/>
                </a:tc>
              </a:tr>
              <a:tr h="968835">
                <a:tc>
                  <a:txBody>
                    <a:bodyPr/>
                    <a:lstStyle/>
                    <a:p>
                      <a:pPr>
                        <a:spcAft>
                          <a:spcPts val="0"/>
                        </a:spcAft>
                      </a:pPr>
                      <a:r>
                        <a:rPr lang="ru-RU" sz="1800" dirty="0">
                          <a:effectLst/>
                        </a:rPr>
                        <a:t>«ПЕРЕЛЕТ ПТИЦ»</a:t>
                      </a:r>
                      <a:endParaRPr lang="ru-RU" sz="1800" dirty="0">
                        <a:effectLst/>
                        <a:latin typeface="Times New Roman"/>
                        <a:ea typeface="Times New Roman"/>
                      </a:endParaRPr>
                    </a:p>
                  </a:txBody>
                  <a:tcPr marL="68580" marR="68580" marT="0" marB="0"/>
                </a:tc>
                <a:tc>
                  <a:txBody>
                    <a:bodyPr/>
                    <a:lstStyle/>
                    <a:p>
                      <a:pPr>
                        <a:spcAft>
                          <a:spcPts val="0"/>
                        </a:spcAft>
                      </a:pPr>
                      <a:r>
                        <a:rPr lang="ru-RU" sz="1800" dirty="0">
                          <a:effectLst/>
                        </a:rPr>
                        <a:t>Бег и лазание по гимнастической стенке.</a:t>
                      </a:r>
                      <a:endParaRPr lang="ru-RU" sz="1800" dirty="0">
                        <a:effectLst/>
                        <a:latin typeface="Times New Roman"/>
                        <a:ea typeface="Times New Roman"/>
                      </a:endParaRPr>
                    </a:p>
                  </a:txBody>
                  <a:tcPr marL="68580" marR="68580" marT="0" marB="0"/>
                </a:tc>
              </a:tr>
              <a:tr h="484417">
                <a:tc>
                  <a:txBody>
                    <a:bodyPr/>
                    <a:lstStyle/>
                    <a:p>
                      <a:pPr>
                        <a:spcAft>
                          <a:spcPts val="0"/>
                        </a:spcAft>
                      </a:pPr>
                      <a:r>
                        <a:rPr lang="ru-RU" sz="1800">
                          <a:effectLst/>
                        </a:rPr>
                        <a:t>«РЫБАК И РЫБКИ»</a:t>
                      </a:r>
                      <a:endParaRPr lang="ru-RU" sz="1800">
                        <a:effectLst/>
                        <a:latin typeface="Times New Roman"/>
                        <a:ea typeface="Times New Roman"/>
                      </a:endParaRPr>
                    </a:p>
                  </a:txBody>
                  <a:tcPr marL="68580" marR="68580" marT="0" marB="0"/>
                </a:tc>
                <a:tc>
                  <a:txBody>
                    <a:bodyPr/>
                    <a:lstStyle/>
                    <a:p>
                      <a:pPr>
                        <a:spcAft>
                          <a:spcPts val="0"/>
                        </a:spcAft>
                      </a:pPr>
                      <a:r>
                        <a:rPr lang="ru-RU" sz="1800" dirty="0">
                          <a:effectLst/>
                        </a:rPr>
                        <a:t>Прыжки, подскоки на двух ногах.</a:t>
                      </a:r>
                      <a:endParaRPr lang="ru-RU" sz="1800" dirty="0">
                        <a:effectLst/>
                        <a:latin typeface="Times New Roman"/>
                        <a:ea typeface="Times New Roman"/>
                      </a:endParaRPr>
                    </a:p>
                  </a:txBody>
                  <a:tcPr marL="68580" marR="68580" marT="0" marB="0"/>
                </a:tc>
              </a:tr>
              <a:tr h="484417">
                <a:tc>
                  <a:txBody>
                    <a:bodyPr/>
                    <a:lstStyle/>
                    <a:p>
                      <a:pPr>
                        <a:spcAft>
                          <a:spcPts val="0"/>
                        </a:spcAft>
                      </a:pPr>
                      <a:r>
                        <a:rPr lang="ru-RU" sz="1800">
                          <a:effectLst/>
                        </a:rPr>
                        <a:t>«БОЙ ПЕТУХОВ»</a:t>
                      </a:r>
                      <a:endParaRPr lang="ru-RU" sz="1800">
                        <a:effectLst/>
                        <a:latin typeface="Times New Roman"/>
                        <a:ea typeface="Times New Roman"/>
                      </a:endParaRPr>
                    </a:p>
                  </a:txBody>
                  <a:tcPr marL="68580" marR="68580" marT="0" marB="0"/>
                </a:tc>
                <a:tc>
                  <a:txBody>
                    <a:bodyPr/>
                    <a:lstStyle/>
                    <a:p>
                      <a:pPr>
                        <a:spcAft>
                          <a:spcPts val="0"/>
                        </a:spcAft>
                      </a:pPr>
                      <a:r>
                        <a:rPr lang="ru-RU" sz="1800" dirty="0">
                          <a:effectLst/>
                        </a:rPr>
                        <a:t>Прыжки на одной ноге, единоборство.</a:t>
                      </a:r>
                      <a:endParaRPr lang="ru-RU" sz="1800" dirty="0">
                        <a:effectLst/>
                        <a:latin typeface="Times New Roman"/>
                        <a:ea typeface="Times New Roman"/>
                      </a:endParaRPr>
                    </a:p>
                  </a:txBody>
                  <a:tcPr marL="68580" marR="68580" marT="0" marB="0"/>
                </a:tc>
              </a:tr>
              <a:tr h="968835">
                <a:tc>
                  <a:txBody>
                    <a:bodyPr/>
                    <a:lstStyle/>
                    <a:p>
                      <a:pPr>
                        <a:spcAft>
                          <a:spcPts val="0"/>
                        </a:spcAft>
                      </a:pPr>
                      <a:r>
                        <a:rPr lang="ru-RU" sz="1800" dirty="0">
                          <a:effectLst/>
                        </a:rPr>
                        <a:t>«МАЛЕНЬКИЙ – БОЛЬШОЙ»</a:t>
                      </a:r>
                      <a:endParaRPr lang="ru-RU" sz="1800" dirty="0">
                        <a:effectLst/>
                        <a:latin typeface="Times New Roman"/>
                        <a:ea typeface="Times New Roman"/>
                      </a:endParaRPr>
                    </a:p>
                  </a:txBody>
                  <a:tcPr marL="68580" marR="68580" marT="0" marB="0"/>
                </a:tc>
                <a:tc>
                  <a:txBody>
                    <a:bodyPr/>
                    <a:lstStyle/>
                    <a:p>
                      <a:pPr>
                        <a:spcAft>
                          <a:spcPts val="0"/>
                        </a:spcAft>
                      </a:pPr>
                      <a:r>
                        <a:rPr lang="ru-RU" sz="1800" dirty="0">
                          <a:effectLst/>
                        </a:rPr>
                        <a:t>Поднимание на носочки, приседание с прямой спиной.</a:t>
                      </a:r>
                      <a:endParaRPr lang="ru-RU" sz="1800" dirty="0">
                        <a:effectLst/>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Заголовок 1"/>
          <p:cNvSpPr>
            <a:spLocks noGrp="1"/>
          </p:cNvSpPr>
          <p:nvPr>
            <p:ph type="title"/>
          </p:nvPr>
        </p:nvSpPr>
        <p:spPr/>
        <p:txBody>
          <a:bodyPr/>
          <a:lstStyle/>
          <a:p>
            <a:pPr eaLnBrk="1" hangingPunct="1"/>
            <a:endParaRPr lang="ru-RU" smtClean="0"/>
          </a:p>
        </p:txBody>
      </p:sp>
      <p:graphicFrame>
        <p:nvGraphicFramePr>
          <p:cNvPr id="4" name="Объект 3"/>
          <p:cNvGraphicFramePr>
            <a:graphicFrameLocks noGrp="1"/>
          </p:cNvGraphicFramePr>
          <p:nvPr>
            <p:ph idx="1"/>
          </p:nvPr>
        </p:nvGraphicFramePr>
        <p:xfrm>
          <a:off x="-19244" y="717848"/>
          <a:ext cx="8983731" cy="9326880"/>
        </p:xfrm>
        <a:graphic>
          <a:graphicData uri="http://schemas.openxmlformats.org/drawingml/2006/table">
            <a:tbl>
              <a:tblPr firstRow="1" firstCol="1" lastRow="1" lastCol="1" bandRow="1" bandCol="1">
                <a:tableStyleId>{5C22544A-7EE6-4342-B048-85BDC9FD1C3A}</a:tableStyleId>
              </a:tblPr>
              <a:tblGrid>
                <a:gridCol w="2947723"/>
                <a:gridCol w="3018004"/>
                <a:gridCol w="3018004"/>
              </a:tblGrid>
              <a:tr h="265354">
                <a:tc>
                  <a:txBody>
                    <a:bodyPr/>
                    <a:lstStyle/>
                    <a:p>
                      <a:pPr>
                        <a:spcAft>
                          <a:spcPts val="0"/>
                        </a:spcAft>
                      </a:pPr>
                      <a:r>
                        <a:rPr lang="ru-RU" sz="1800" dirty="0">
                          <a:effectLst/>
                        </a:rPr>
                        <a:t>Вид </a:t>
                      </a:r>
                      <a:endParaRPr lang="ru-RU" sz="1800" dirty="0">
                        <a:effectLst/>
                        <a:latin typeface="Times New Roman"/>
                        <a:ea typeface="Times New Roman"/>
                      </a:endParaRPr>
                    </a:p>
                  </a:txBody>
                  <a:tcPr marL="67440" marR="67440" marT="0" marB="0"/>
                </a:tc>
                <a:tc>
                  <a:txBody>
                    <a:bodyPr/>
                    <a:lstStyle/>
                    <a:p>
                      <a:pPr>
                        <a:spcAft>
                          <a:spcPts val="0"/>
                        </a:spcAft>
                      </a:pPr>
                      <a:r>
                        <a:rPr lang="ru-RU" sz="1800" dirty="0">
                          <a:effectLst/>
                        </a:rPr>
                        <a:t>Название оборудования</a:t>
                      </a:r>
                      <a:endParaRPr lang="ru-RU" sz="1800" dirty="0">
                        <a:effectLst/>
                        <a:latin typeface="Times New Roman"/>
                        <a:ea typeface="Times New Roman"/>
                      </a:endParaRPr>
                    </a:p>
                  </a:txBody>
                  <a:tcPr marL="67440" marR="67440" marT="0" marB="0"/>
                </a:tc>
                <a:tc>
                  <a:txBody>
                    <a:bodyPr/>
                    <a:lstStyle/>
                    <a:p>
                      <a:pPr>
                        <a:spcAft>
                          <a:spcPts val="0"/>
                        </a:spcAft>
                      </a:pPr>
                      <a:r>
                        <a:rPr lang="ru-RU" sz="1800">
                          <a:effectLst/>
                        </a:rPr>
                        <a:t>Назначение </a:t>
                      </a:r>
                      <a:endParaRPr lang="ru-RU" sz="1800">
                        <a:effectLst/>
                        <a:latin typeface="Times New Roman"/>
                        <a:ea typeface="Times New Roman"/>
                      </a:endParaRPr>
                    </a:p>
                  </a:txBody>
                  <a:tcPr marL="67440" marR="67440" marT="0" marB="0"/>
                </a:tc>
              </a:tr>
              <a:tr h="454893">
                <a:tc rowSpan="4">
                  <a:txBody>
                    <a:bodyPr/>
                    <a:lstStyle/>
                    <a:p>
                      <a:pPr marL="71755" marR="71755">
                        <a:spcAft>
                          <a:spcPts val="0"/>
                        </a:spcAft>
                      </a:pPr>
                      <a:r>
                        <a:rPr lang="ru-RU" sz="1800" dirty="0">
                          <a:effectLst/>
                        </a:rPr>
                        <a:t>стационарное</a:t>
                      </a:r>
                    </a:p>
                    <a:p>
                      <a:pPr marL="71755" marR="71755">
                        <a:spcAft>
                          <a:spcPts val="0"/>
                        </a:spcAft>
                      </a:pPr>
                      <a:r>
                        <a:rPr lang="ru-RU" sz="1800" dirty="0">
                          <a:effectLst/>
                        </a:rPr>
                        <a:t> </a:t>
                      </a:r>
                    </a:p>
                    <a:p>
                      <a:pPr marL="71755" marR="71755">
                        <a:spcAft>
                          <a:spcPts val="0"/>
                        </a:spcAft>
                      </a:pPr>
                      <a:r>
                        <a:rPr lang="ru-RU" sz="1800" dirty="0">
                          <a:effectLst/>
                        </a:rPr>
                        <a:t> </a:t>
                      </a:r>
                      <a:endParaRPr lang="ru-RU" sz="1800" dirty="0">
                        <a:effectLst/>
                        <a:latin typeface="Times New Roman"/>
                        <a:ea typeface="Times New Roman"/>
                      </a:endParaRPr>
                    </a:p>
                  </a:txBody>
                  <a:tcPr marL="67440" marR="67440" marT="0" marB="0" vert="vert270"/>
                </a:tc>
                <a:tc>
                  <a:txBody>
                    <a:bodyPr/>
                    <a:lstStyle/>
                    <a:p>
                      <a:pPr>
                        <a:spcAft>
                          <a:spcPts val="0"/>
                        </a:spcAft>
                      </a:pPr>
                      <a:r>
                        <a:rPr lang="ru-RU" sz="1800" dirty="0">
                          <a:effectLst/>
                        </a:rPr>
                        <a:t>Шведская стенка</a:t>
                      </a:r>
                      <a:endParaRPr lang="ru-RU" sz="1800" dirty="0">
                        <a:effectLst/>
                        <a:latin typeface="Times New Roman"/>
                        <a:ea typeface="Times New Roman"/>
                      </a:endParaRPr>
                    </a:p>
                  </a:txBody>
                  <a:tcPr marL="67440" marR="67440" marT="0" marB="0"/>
                </a:tc>
                <a:tc>
                  <a:txBody>
                    <a:bodyPr/>
                    <a:lstStyle/>
                    <a:p>
                      <a:pPr>
                        <a:spcAft>
                          <a:spcPts val="0"/>
                        </a:spcAft>
                      </a:pPr>
                      <a:r>
                        <a:rPr lang="ru-RU" sz="1800">
                          <a:effectLst/>
                        </a:rPr>
                        <a:t>Укрепление свода стопы, мышц туловища.</a:t>
                      </a:r>
                      <a:endParaRPr lang="ru-RU" sz="1800">
                        <a:effectLst/>
                        <a:latin typeface="Times New Roman"/>
                        <a:ea typeface="Times New Roman"/>
                      </a:endParaRPr>
                    </a:p>
                  </a:txBody>
                  <a:tcPr marL="67440" marR="67440" marT="0" marB="0"/>
                </a:tc>
              </a:tr>
              <a:tr h="454893">
                <a:tc vMerge="1">
                  <a:txBody>
                    <a:bodyPr/>
                    <a:lstStyle/>
                    <a:p>
                      <a:endParaRPr lang="ru-RU"/>
                    </a:p>
                  </a:txBody>
                  <a:tcPr/>
                </a:tc>
                <a:tc>
                  <a:txBody>
                    <a:bodyPr/>
                    <a:lstStyle/>
                    <a:p>
                      <a:pPr>
                        <a:spcAft>
                          <a:spcPts val="0"/>
                        </a:spcAft>
                      </a:pPr>
                      <a:r>
                        <a:rPr lang="ru-RU" sz="1800">
                          <a:effectLst/>
                        </a:rPr>
                        <a:t>Гимнастическая скамейка</a:t>
                      </a:r>
                      <a:endParaRPr lang="ru-RU" sz="1800">
                        <a:effectLst/>
                        <a:latin typeface="Times New Roman"/>
                        <a:ea typeface="Times New Roman"/>
                      </a:endParaRPr>
                    </a:p>
                  </a:txBody>
                  <a:tcPr marL="67440" marR="67440" marT="0" marB="0"/>
                </a:tc>
                <a:tc>
                  <a:txBody>
                    <a:bodyPr/>
                    <a:lstStyle/>
                    <a:p>
                      <a:pPr>
                        <a:spcAft>
                          <a:spcPts val="0"/>
                        </a:spcAft>
                      </a:pPr>
                      <a:r>
                        <a:rPr lang="ru-RU" sz="1800" dirty="0">
                          <a:effectLst/>
                        </a:rPr>
                        <a:t>Укрепление мышечного корсета.</a:t>
                      </a:r>
                    </a:p>
                    <a:p>
                      <a:pPr>
                        <a:spcAft>
                          <a:spcPts val="0"/>
                        </a:spcAft>
                      </a:pPr>
                      <a:r>
                        <a:rPr lang="ru-RU" sz="1800" dirty="0">
                          <a:effectLst/>
                        </a:rPr>
                        <a:t>Удержание равновесия.</a:t>
                      </a:r>
                      <a:endParaRPr lang="ru-RU" sz="1800" dirty="0">
                        <a:effectLst/>
                        <a:latin typeface="Times New Roman"/>
                        <a:ea typeface="Times New Roman"/>
                      </a:endParaRPr>
                    </a:p>
                  </a:txBody>
                  <a:tcPr marL="67440" marR="67440" marT="0" marB="0"/>
                </a:tc>
              </a:tr>
              <a:tr h="227446">
                <a:tc vMerge="1">
                  <a:txBody>
                    <a:bodyPr/>
                    <a:lstStyle/>
                    <a:p>
                      <a:endParaRPr lang="ru-RU"/>
                    </a:p>
                  </a:txBody>
                  <a:tcPr/>
                </a:tc>
                <a:tc>
                  <a:txBody>
                    <a:bodyPr/>
                    <a:lstStyle/>
                    <a:p>
                      <a:pPr>
                        <a:spcAft>
                          <a:spcPts val="0"/>
                        </a:spcAft>
                      </a:pPr>
                      <a:r>
                        <a:rPr lang="ru-RU" sz="1800">
                          <a:effectLst/>
                        </a:rPr>
                        <a:t>Стена осанки (сюжетно оформленная)</a:t>
                      </a:r>
                      <a:endParaRPr lang="ru-RU" sz="1800">
                        <a:effectLst/>
                        <a:latin typeface="Times New Roman"/>
                        <a:ea typeface="Times New Roman"/>
                      </a:endParaRPr>
                    </a:p>
                  </a:txBody>
                  <a:tcPr marL="67440" marR="67440" marT="0" marB="0"/>
                </a:tc>
                <a:tc>
                  <a:txBody>
                    <a:bodyPr/>
                    <a:lstStyle/>
                    <a:p>
                      <a:pPr>
                        <a:spcAft>
                          <a:spcPts val="0"/>
                        </a:spcAft>
                      </a:pPr>
                      <a:r>
                        <a:rPr lang="ru-RU" sz="1800" dirty="0">
                          <a:effectLst/>
                        </a:rPr>
                        <a:t>Контроль правильной осанки.</a:t>
                      </a:r>
                      <a:endParaRPr lang="ru-RU" sz="1800" dirty="0">
                        <a:effectLst/>
                        <a:latin typeface="Times New Roman"/>
                        <a:ea typeface="Times New Roman"/>
                      </a:endParaRPr>
                    </a:p>
                  </a:txBody>
                  <a:tcPr marL="67440" marR="67440" marT="0" marB="0"/>
                </a:tc>
              </a:tr>
              <a:tr h="227446">
                <a:tc vMerge="1">
                  <a:txBody>
                    <a:bodyPr/>
                    <a:lstStyle/>
                    <a:p>
                      <a:endParaRPr lang="ru-RU"/>
                    </a:p>
                  </a:txBody>
                  <a:tcPr/>
                </a:tc>
                <a:tc>
                  <a:txBody>
                    <a:bodyPr/>
                    <a:lstStyle/>
                    <a:p>
                      <a:pPr>
                        <a:spcAft>
                          <a:spcPts val="0"/>
                        </a:spcAft>
                      </a:pPr>
                      <a:r>
                        <a:rPr lang="ru-RU" sz="1800">
                          <a:effectLst/>
                        </a:rPr>
                        <a:t>«Дорожка шагов»</a:t>
                      </a:r>
                      <a:endParaRPr lang="ru-RU" sz="1800">
                        <a:effectLst/>
                        <a:latin typeface="Times New Roman"/>
                        <a:ea typeface="Times New Roman"/>
                      </a:endParaRPr>
                    </a:p>
                  </a:txBody>
                  <a:tcPr marL="67440" marR="67440" marT="0" marB="0"/>
                </a:tc>
                <a:tc>
                  <a:txBody>
                    <a:bodyPr/>
                    <a:lstStyle/>
                    <a:p>
                      <a:pPr>
                        <a:spcAft>
                          <a:spcPts val="0"/>
                        </a:spcAft>
                      </a:pPr>
                      <a:r>
                        <a:rPr lang="ru-RU" sz="1800" dirty="0">
                          <a:effectLst/>
                        </a:rPr>
                        <a:t>Правильная постановка стопы.</a:t>
                      </a:r>
                      <a:endParaRPr lang="ru-RU" sz="1800" dirty="0">
                        <a:effectLst/>
                        <a:latin typeface="Times New Roman"/>
                        <a:ea typeface="Times New Roman"/>
                      </a:endParaRPr>
                    </a:p>
                  </a:txBody>
                  <a:tcPr marL="67440" marR="67440" marT="0" marB="0"/>
                </a:tc>
              </a:tr>
              <a:tr h="227446">
                <a:tc rowSpan="5">
                  <a:txBody>
                    <a:bodyPr/>
                    <a:lstStyle/>
                    <a:p>
                      <a:pPr marL="71755" marR="71755">
                        <a:spcAft>
                          <a:spcPts val="0"/>
                        </a:spcAft>
                      </a:pPr>
                      <a:r>
                        <a:rPr lang="ru-RU" sz="1800">
                          <a:effectLst/>
                        </a:rPr>
                        <a:t>      переносное</a:t>
                      </a:r>
                      <a:endParaRPr lang="ru-RU" sz="1800">
                        <a:effectLst/>
                        <a:latin typeface="Times New Roman"/>
                        <a:ea typeface="Times New Roman"/>
                      </a:endParaRPr>
                    </a:p>
                  </a:txBody>
                  <a:tcPr marL="67440" marR="67440" marT="0" marB="0" vert="vert270"/>
                </a:tc>
                <a:tc>
                  <a:txBody>
                    <a:bodyPr/>
                    <a:lstStyle/>
                    <a:p>
                      <a:pPr>
                        <a:spcAft>
                          <a:spcPts val="0"/>
                        </a:spcAft>
                      </a:pPr>
                      <a:r>
                        <a:rPr lang="ru-RU" sz="1800">
                          <a:effectLst/>
                        </a:rPr>
                        <a:t>Массажные дорожки</a:t>
                      </a:r>
                      <a:endParaRPr lang="ru-RU" sz="1800">
                        <a:effectLst/>
                        <a:latin typeface="Times New Roman"/>
                        <a:ea typeface="Times New Roman"/>
                      </a:endParaRPr>
                    </a:p>
                  </a:txBody>
                  <a:tcPr marL="67440" marR="67440" marT="0" marB="0"/>
                </a:tc>
                <a:tc rowSpan="2">
                  <a:txBody>
                    <a:bodyPr/>
                    <a:lstStyle/>
                    <a:p>
                      <a:pPr>
                        <a:spcAft>
                          <a:spcPts val="0"/>
                        </a:spcAft>
                      </a:pPr>
                      <a:r>
                        <a:rPr lang="ru-RU" sz="1800" dirty="0">
                          <a:effectLst/>
                        </a:rPr>
                        <a:t>Профилактика плоскостопия, массаж ног.</a:t>
                      </a:r>
                      <a:endParaRPr lang="ru-RU" sz="1800" dirty="0">
                        <a:effectLst/>
                        <a:latin typeface="Times New Roman"/>
                        <a:ea typeface="Times New Roman"/>
                      </a:endParaRPr>
                    </a:p>
                  </a:txBody>
                  <a:tcPr marL="67440" marR="67440" marT="0" marB="0"/>
                </a:tc>
              </a:tr>
              <a:tr h="227446">
                <a:tc vMerge="1">
                  <a:txBody>
                    <a:bodyPr/>
                    <a:lstStyle/>
                    <a:p>
                      <a:endParaRPr lang="ru-RU"/>
                    </a:p>
                  </a:txBody>
                  <a:tcPr/>
                </a:tc>
                <a:tc>
                  <a:txBody>
                    <a:bodyPr/>
                    <a:lstStyle/>
                    <a:p>
                      <a:pPr>
                        <a:spcAft>
                          <a:spcPts val="0"/>
                        </a:spcAft>
                      </a:pPr>
                      <a:r>
                        <a:rPr lang="ru-RU" sz="1800" dirty="0">
                          <a:effectLst/>
                        </a:rPr>
                        <a:t>Роликовые </a:t>
                      </a:r>
                      <a:r>
                        <a:rPr lang="ru-RU" sz="1800" dirty="0" err="1">
                          <a:effectLst/>
                        </a:rPr>
                        <a:t>массажеры</a:t>
                      </a:r>
                      <a:endParaRPr lang="ru-RU" sz="1800" dirty="0">
                        <a:effectLst/>
                        <a:latin typeface="Times New Roman"/>
                        <a:ea typeface="Times New Roman"/>
                      </a:endParaRPr>
                    </a:p>
                  </a:txBody>
                  <a:tcPr marL="67440" marR="67440" marT="0" marB="0"/>
                </a:tc>
                <a:tc vMerge="1">
                  <a:txBody>
                    <a:bodyPr/>
                    <a:lstStyle/>
                    <a:p>
                      <a:endParaRPr lang="ru-RU"/>
                    </a:p>
                  </a:txBody>
                  <a:tcPr/>
                </a:tc>
              </a:tr>
              <a:tr h="454893">
                <a:tc vMerge="1">
                  <a:txBody>
                    <a:bodyPr/>
                    <a:lstStyle/>
                    <a:p>
                      <a:endParaRPr lang="ru-RU"/>
                    </a:p>
                  </a:txBody>
                  <a:tcPr/>
                </a:tc>
                <a:tc>
                  <a:txBody>
                    <a:bodyPr/>
                    <a:lstStyle/>
                    <a:p>
                      <a:pPr>
                        <a:spcAft>
                          <a:spcPts val="0"/>
                        </a:spcAft>
                      </a:pPr>
                      <a:r>
                        <a:rPr lang="ru-RU" sz="1800">
                          <a:effectLst/>
                        </a:rPr>
                        <a:t>Бревнышки для перешагивания</a:t>
                      </a:r>
                      <a:endParaRPr lang="ru-RU" sz="1800">
                        <a:effectLst/>
                        <a:latin typeface="Times New Roman"/>
                        <a:ea typeface="Times New Roman"/>
                      </a:endParaRPr>
                    </a:p>
                  </a:txBody>
                  <a:tcPr marL="67440" marR="67440" marT="0" marB="0"/>
                </a:tc>
                <a:tc>
                  <a:txBody>
                    <a:bodyPr/>
                    <a:lstStyle/>
                    <a:p>
                      <a:pPr>
                        <a:spcAft>
                          <a:spcPts val="0"/>
                        </a:spcAft>
                      </a:pPr>
                      <a:r>
                        <a:rPr lang="ru-RU" sz="1800" dirty="0">
                          <a:effectLst/>
                        </a:rPr>
                        <a:t>Укрепление мышц ног и стопы, тренировка равновесия.</a:t>
                      </a:r>
                      <a:endParaRPr lang="ru-RU" sz="1800" dirty="0">
                        <a:effectLst/>
                        <a:latin typeface="Times New Roman"/>
                        <a:ea typeface="Times New Roman"/>
                      </a:endParaRPr>
                    </a:p>
                  </a:txBody>
                  <a:tcPr marL="67440" marR="67440" marT="0" marB="0"/>
                </a:tc>
              </a:tr>
              <a:tr h="454893">
                <a:tc vMerge="1">
                  <a:txBody>
                    <a:bodyPr/>
                    <a:lstStyle/>
                    <a:p>
                      <a:endParaRPr lang="ru-RU"/>
                    </a:p>
                  </a:txBody>
                  <a:tcPr/>
                </a:tc>
                <a:tc>
                  <a:txBody>
                    <a:bodyPr/>
                    <a:lstStyle/>
                    <a:p>
                      <a:pPr>
                        <a:spcAft>
                          <a:spcPts val="0"/>
                        </a:spcAft>
                      </a:pPr>
                      <a:r>
                        <a:rPr lang="ru-RU" sz="1800">
                          <a:effectLst/>
                        </a:rPr>
                        <a:t>Полусферы и балансиры</a:t>
                      </a:r>
                      <a:endParaRPr lang="ru-RU" sz="1800">
                        <a:effectLst/>
                        <a:latin typeface="Times New Roman"/>
                        <a:ea typeface="Times New Roman"/>
                      </a:endParaRPr>
                    </a:p>
                  </a:txBody>
                  <a:tcPr marL="67440" marR="67440" marT="0" marB="0"/>
                </a:tc>
                <a:tc>
                  <a:txBody>
                    <a:bodyPr/>
                    <a:lstStyle/>
                    <a:p>
                      <a:pPr>
                        <a:spcAft>
                          <a:spcPts val="0"/>
                        </a:spcAft>
                      </a:pPr>
                      <a:r>
                        <a:rPr lang="ru-RU" sz="1800" dirty="0">
                          <a:effectLst/>
                        </a:rPr>
                        <a:t>Укрепление мышечного корсета, тренировка равновесия.</a:t>
                      </a:r>
                      <a:endParaRPr lang="ru-RU" sz="1800" dirty="0">
                        <a:effectLst/>
                        <a:latin typeface="Times New Roman"/>
                        <a:ea typeface="Times New Roman"/>
                      </a:endParaRPr>
                    </a:p>
                  </a:txBody>
                  <a:tcPr marL="67440" marR="67440" marT="0" marB="0"/>
                </a:tc>
              </a:tr>
              <a:tr h="454893">
                <a:tc vMerge="1">
                  <a:txBody>
                    <a:bodyPr/>
                    <a:lstStyle/>
                    <a:p>
                      <a:endParaRPr lang="ru-RU"/>
                    </a:p>
                  </a:txBody>
                  <a:tcPr/>
                </a:tc>
                <a:tc>
                  <a:txBody>
                    <a:bodyPr/>
                    <a:lstStyle/>
                    <a:p>
                      <a:pPr>
                        <a:spcAft>
                          <a:spcPts val="0"/>
                        </a:spcAft>
                      </a:pPr>
                      <a:r>
                        <a:rPr lang="ru-RU" sz="1800">
                          <a:effectLst/>
                        </a:rPr>
                        <a:t>Ортопедические мячи</a:t>
                      </a:r>
                      <a:endParaRPr lang="ru-RU" sz="1800">
                        <a:effectLst/>
                        <a:latin typeface="Times New Roman"/>
                        <a:ea typeface="Times New Roman"/>
                      </a:endParaRPr>
                    </a:p>
                  </a:txBody>
                  <a:tcPr marL="67440" marR="67440" marT="0" marB="0"/>
                </a:tc>
                <a:tc>
                  <a:txBody>
                    <a:bodyPr/>
                    <a:lstStyle/>
                    <a:p>
                      <a:pPr>
                        <a:spcAft>
                          <a:spcPts val="0"/>
                        </a:spcAft>
                      </a:pPr>
                      <a:r>
                        <a:rPr lang="ru-RU" sz="1800" dirty="0">
                          <a:effectLst/>
                        </a:rPr>
                        <a:t>Укрепление мышечного корсета, развитие силы.</a:t>
                      </a:r>
                      <a:endParaRPr lang="ru-RU" sz="1800" dirty="0">
                        <a:effectLst/>
                        <a:latin typeface="Times New Roman"/>
                        <a:ea typeface="Times New Roman"/>
                      </a:endParaRPr>
                    </a:p>
                  </a:txBody>
                  <a:tcPr marL="67440" marR="67440" marT="0" marB="0"/>
                </a:tc>
              </a:tr>
              <a:tr h="454893">
                <a:tc rowSpan="5">
                  <a:txBody>
                    <a:bodyPr/>
                    <a:lstStyle/>
                    <a:p>
                      <a:pPr marL="71755" marR="71755">
                        <a:spcAft>
                          <a:spcPts val="0"/>
                        </a:spcAft>
                      </a:pPr>
                      <a:r>
                        <a:rPr lang="ru-RU" sz="1800">
                          <a:effectLst/>
                        </a:rPr>
                        <a:t>   Мелкое оборудование</a:t>
                      </a:r>
                      <a:endParaRPr lang="ru-RU" sz="1800">
                        <a:effectLst/>
                        <a:latin typeface="Times New Roman"/>
                        <a:ea typeface="Times New Roman"/>
                      </a:endParaRPr>
                    </a:p>
                  </a:txBody>
                  <a:tcPr marL="67440" marR="67440" marT="0" marB="0" vert="vert270"/>
                </a:tc>
                <a:tc>
                  <a:txBody>
                    <a:bodyPr/>
                    <a:lstStyle/>
                    <a:p>
                      <a:pPr>
                        <a:spcAft>
                          <a:spcPts val="0"/>
                        </a:spcAft>
                      </a:pPr>
                      <a:r>
                        <a:rPr lang="ru-RU" sz="1800">
                          <a:effectLst/>
                        </a:rPr>
                        <a:t>Обручи, гимнастические палки, косички.</a:t>
                      </a:r>
                      <a:endParaRPr lang="ru-RU" sz="1800">
                        <a:effectLst/>
                        <a:latin typeface="Times New Roman"/>
                        <a:ea typeface="Times New Roman"/>
                      </a:endParaRPr>
                    </a:p>
                  </a:txBody>
                  <a:tcPr marL="67440" marR="67440" marT="0" marB="0"/>
                </a:tc>
                <a:tc>
                  <a:txBody>
                    <a:bodyPr/>
                    <a:lstStyle/>
                    <a:p>
                      <a:pPr>
                        <a:spcAft>
                          <a:spcPts val="0"/>
                        </a:spcAft>
                      </a:pPr>
                      <a:r>
                        <a:rPr lang="ru-RU" sz="1800" dirty="0">
                          <a:effectLst/>
                        </a:rPr>
                        <a:t>Укрепление мышечного корсета.</a:t>
                      </a:r>
                      <a:endParaRPr lang="ru-RU" sz="1800" dirty="0">
                        <a:effectLst/>
                        <a:latin typeface="Times New Roman"/>
                        <a:ea typeface="Times New Roman"/>
                      </a:endParaRPr>
                    </a:p>
                  </a:txBody>
                  <a:tcPr marL="67440" marR="67440" marT="0" marB="0"/>
                </a:tc>
              </a:tr>
              <a:tr h="227446">
                <a:tc vMerge="1">
                  <a:txBody>
                    <a:bodyPr/>
                    <a:lstStyle/>
                    <a:p>
                      <a:endParaRPr lang="ru-RU"/>
                    </a:p>
                  </a:txBody>
                  <a:tcPr/>
                </a:tc>
                <a:tc>
                  <a:txBody>
                    <a:bodyPr/>
                    <a:lstStyle/>
                    <a:p>
                      <a:pPr>
                        <a:spcAft>
                          <a:spcPts val="0"/>
                        </a:spcAft>
                      </a:pPr>
                      <a:r>
                        <a:rPr lang="ru-RU" sz="1800">
                          <a:effectLst/>
                        </a:rPr>
                        <a:t>Массажные мячики</a:t>
                      </a:r>
                      <a:endParaRPr lang="ru-RU" sz="1800">
                        <a:effectLst/>
                        <a:latin typeface="Times New Roman"/>
                        <a:ea typeface="Times New Roman"/>
                      </a:endParaRPr>
                    </a:p>
                  </a:txBody>
                  <a:tcPr marL="67440" marR="67440" marT="0" marB="0"/>
                </a:tc>
                <a:tc>
                  <a:txBody>
                    <a:bodyPr/>
                    <a:lstStyle/>
                    <a:p>
                      <a:pPr>
                        <a:spcAft>
                          <a:spcPts val="0"/>
                        </a:spcAft>
                      </a:pPr>
                      <a:r>
                        <a:rPr lang="ru-RU" sz="1800" dirty="0">
                          <a:effectLst/>
                        </a:rPr>
                        <a:t>Массаж.</a:t>
                      </a:r>
                      <a:endParaRPr lang="ru-RU" sz="1800" dirty="0">
                        <a:effectLst/>
                        <a:latin typeface="Times New Roman"/>
                        <a:ea typeface="Times New Roman"/>
                      </a:endParaRPr>
                    </a:p>
                  </a:txBody>
                  <a:tcPr marL="67440" marR="67440" marT="0" marB="0"/>
                </a:tc>
              </a:tr>
              <a:tr h="682339">
                <a:tc vMerge="1">
                  <a:txBody>
                    <a:bodyPr/>
                    <a:lstStyle/>
                    <a:p>
                      <a:endParaRPr lang="ru-RU"/>
                    </a:p>
                  </a:txBody>
                  <a:tcPr/>
                </a:tc>
                <a:tc>
                  <a:txBody>
                    <a:bodyPr/>
                    <a:lstStyle/>
                    <a:p>
                      <a:pPr>
                        <a:spcAft>
                          <a:spcPts val="0"/>
                        </a:spcAft>
                      </a:pPr>
                      <a:r>
                        <a:rPr lang="ru-RU" sz="1800">
                          <a:effectLst/>
                        </a:rPr>
                        <a:t>Кубики, косички, шнуры и др. для перешагивания и ходьбы</a:t>
                      </a:r>
                      <a:endParaRPr lang="ru-RU" sz="1800">
                        <a:effectLst/>
                        <a:latin typeface="Times New Roman"/>
                        <a:ea typeface="Times New Roman"/>
                      </a:endParaRPr>
                    </a:p>
                  </a:txBody>
                  <a:tcPr marL="67440" marR="67440" marT="0" marB="0"/>
                </a:tc>
                <a:tc>
                  <a:txBody>
                    <a:bodyPr/>
                    <a:lstStyle/>
                    <a:p>
                      <a:pPr>
                        <a:spcAft>
                          <a:spcPts val="0"/>
                        </a:spcAft>
                      </a:pPr>
                      <a:r>
                        <a:rPr lang="ru-RU" sz="1800" dirty="0">
                          <a:effectLst/>
                        </a:rPr>
                        <a:t>Профилактика плоскостопия, тренировка координационной устойчивости.</a:t>
                      </a:r>
                      <a:endParaRPr lang="ru-RU" sz="1800" dirty="0">
                        <a:effectLst/>
                        <a:latin typeface="Times New Roman"/>
                        <a:ea typeface="Times New Roman"/>
                      </a:endParaRPr>
                    </a:p>
                  </a:txBody>
                  <a:tcPr marL="67440" marR="67440" marT="0" marB="0"/>
                </a:tc>
              </a:tr>
              <a:tr h="682339">
                <a:tc vMerge="1">
                  <a:txBody>
                    <a:bodyPr/>
                    <a:lstStyle/>
                    <a:p>
                      <a:endParaRPr lang="ru-RU"/>
                    </a:p>
                  </a:txBody>
                  <a:tcPr/>
                </a:tc>
                <a:tc>
                  <a:txBody>
                    <a:bodyPr/>
                    <a:lstStyle/>
                    <a:p>
                      <a:pPr>
                        <a:spcAft>
                          <a:spcPts val="0"/>
                        </a:spcAft>
                      </a:pPr>
                      <a:r>
                        <a:rPr lang="ru-RU" sz="1800">
                          <a:effectLst/>
                        </a:rPr>
                        <a:t>Разнообразные самодельные массажеры (варежковые и спинные роликовые)</a:t>
                      </a:r>
                      <a:endParaRPr lang="ru-RU" sz="1800">
                        <a:effectLst/>
                        <a:latin typeface="Times New Roman"/>
                        <a:ea typeface="Times New Roman"/>
                      </a:endParaRPr>
                    </a:p>
                  </a:txBody>
                  <a:tcPr marL="67440" marR="67440" marT="0" marB="0"/>
                </a:tc>
                <a:tc>
                  <a:txBody>
                    <a:bodyPr/>
                    <a:lstStyle/>
                    <a:p>
                      <a:pPr>
                        <a:spcAft>
                          <a:spcPts val="0"/>
                        </a:spcAft>
                      </a:pPr>
                      <a:r>
                        <a:rPr lang="ru-RU" sz="1800" dirty="0">
                          <a:effectLst/>
                        </a:rPr>
                        <a:t>Массаж туловища и конечностей.</a:t>
                      </a:r>
                      <a:endParaRPr lang="ru-RU" sz="1800" dirty="0">
                        <a:effectLst/>
                        <a:latin typeface="Times New Roman"/>
                        <a:ea typeface="Times New Roman"/>
                      </a:endParaRPr>
                    </a:p>
                  </a:txBody>
                  <a:tcPr marL="67440" marR="67440" marT="0" marB="0"/>
                </a:tc>
              </a:tr>
              <a:tr h="454893">
                <a:tc vMerge="1">
                  <a:txBody>
                    <a:bodyPr/>
                    <a:lstStyle/>
                    <a:p>
                      <a:endParaRPr lang="ru-RU"/>
                    </a:p>
                  </a:txBody>
                  <a:tcPr/>
                </a:tc>
                <a:tc>
                  <a:txBody>
                    <a:bodyPr/>
                    <a:lstStyle/>
                    <a:p>
                      <a:pPr>
                        <a:spcAft>
                          <a:spcPts val="0"/>
                        </a:spcAft>
                      </a:pPr>
                      <a:r>
                        <a:rPr lang="ru-RU" sz="1800">
                          <a:effectLst/>
                        </a:rPr>
                        <a:t>Самодельные мешочки для удержания на голове</a:t>
                      </a:r>
                      <a:endParaRPr lang="ru-RU" sz="1800">
                        <a:effectLst/>
                        <a:latin typeface="Times New Roman"/>
                        <a:ea typeface="Times New Roman"/>
                      </a:endParaRPr>
                    </a:p>
                  </a:txBody>
                  <a:tcPr marL="67440" marR="67440" marT="0" marB="0"/>
                </a:tc>
                <a:tc>
                  <a:txBody>
                    <a:bodyPr/>
                    <a:lstStyle/>
                    <a:p>
                      <a:pPr>
                        <a:spcAft>
                          <a:spcPts val="0"/>
                        </a:spcAft>
                      </a:pPr>
                      <a:r>
                        <a:rPr lang="ru-RU" sz="1800" dirty="0">
                          <a:effectLst/>
                        </a:rPr>
                        <a:t>Тренировка координационной устойчивости.</a:t>
                      </a:r>
                      <a:endParaRPr lang="ru-RU" sz="1800" dirty="0">
                        <a:effectLst/>
                        <a:latin typeface="Times New Roman"/>
                        <a:ea typeface="Times New Roman"/>
                      </a:endParaRPr>
                    </a:p>
                  </a:txBody>
                  <a:tcPr marL="67440" marR="67440" marT="0" marB="0"/>
                </a:tc>
              </a:tr>
            </a:tbl>
          </a:graphicData>
        </a:graphic>
      </p:graphicFrame>
      <p:sp>
        <p:nvSpPr>
          <p:cNvPr id="63491" name="Rectangle 1"/>
          <p:cNvSpPr>
            <a:spLocks noChangeArrowheads="1"/>
          </p:cNvSpPr>
          <p:nvPr/>
        </p:nvSpPr>
        <p:spPr bwMode="auto">
          <a:xfrm>
            <a:off x="250825" y="150813"/>
            <a:ext cx="8207375" cy="676275"/>
          </a:xfrm>
          <a:prstGeom prst="rect">
            <a:avLst/>
          </a:prstGeom>
          <a:noFill/>
          <a:ln w="9525">
            <a:noFill/>
            <a:miter lim="800000"/>
            <a:headEnd/>
            <a:tailEnd/>
          </a:ln>
        </p:spPr>
        <p:txBody>
          <a:bodyPr wrap="none" anchor="ctr">
            <a:spAutoFit/>
          </a:bodyPr>
          <a:lstStyle/>
          <a:p>
            <a:r>
              <a:rPr lang="ru-RU" altLang="ru-RU" sz="2000" b="1" i="1">
                <a:solidFill>
                  <a:srgbClr val="C00000"/>
                </a:solidFill>
                <a:cs typeface="Times New Roman" pitchFamily="18" charset="0"/>
              </a:rPr>
              <a:t>Оборудование физкультурного зала для профилактики ОДА</a:t>
            </a:r>
            <a:endParaRPr lang="ru-RU" altLang="ru-RU" sz="2000" b="1">
              <a:solidFill>
                <a:srgbClr val="C00000"/>
              </a:solidFill>
            </a:endParaRPr>
          </a:p>
          <a:p>
            <a:pPr eaLnBrk="0" hangingPunct="0"/>
            <a:endParaRPr lang="ru-RU" altLang="ru-RU"/>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rtlCol="0">
            <a:normAutofit fontScale="90000"/>
          </a:bodyPr>
          <a:lstStyle/>
          <a:p>
            <a:pPr eaLnBrk="1" fontAlgn="auto" hangingPunct="1">
              <a:spcAft>
                <a:spcPts val="0"/>
              </a:spcAft>
              <a:defRPr/>
            </a:pPr>
            <a:r>
              <a:rPr lang="ru-RU" sz="3600" b="1" i="1" dirty="0" smtClean="0"/>
              <a:t/>
            </a:r>
            <a:br>
              <a:rPr lang="ru-RU" sz="3600" b="1" i="1" dirty="0" smtClean="0"/>
            </a:br>
            <a:r>
              <a:rPr lang="ru-RU" sz="3600" b="1" i="1" dirty="0" smtClean="0"/>
              <a:t/>
            </a:r>
            <a:br>
              <a:rPr lang="ru-RU" sz="3600" b="1" i="1" dirty="0" smtClean="0"/>
            </a:br>
            <a:r>
              <a:rPr lang="ru-RU" sz="3600" b="1" i="1" dirty="0" smtClean="0"/>
              <a:t>Оборудование, предназначенное для профилактики плоскостопия и сохранения правильной осанки</a:t>
            </a:r>
            <a:r>
              <a:rPr lang="ru-RU" sz="3600" dirty="0" smtClean="0"/>
              <a:t/>
            </a:r>
            <a:br>
              <a:rPr lang="ru-RU" sz="3600" dirty="0" smtClean="0"/>
            </a:br>
            <a:r>
              <a:rPr lang="ru-RU" sz="3600" dirty="0" smtClean="0"/>
              <a:t> </a:t>
            </a:r>
            <a:r>
              <a:rPr lang="ru-RU" dirty="0" smtClean="0"/>
              <a:t/>
            </a:r>
            <a:br>
              <a:rPr lang="ru-RU" dirty="0" smtClean="0"/>
            </a:br>
            <a:endParaRPr lang="ru-RU" dirty="0"/>
          </a:p>
        </p:txBody>
      </p:sp>
      <p:sp>
        <p:nvSpPr>
          <p:cNvPr id="3" name="Содержимое 2"/>
          <p:cNvSpPr>
            <a:spLocks noGrp="1"/>
          </p:cNvSpPr>
          <p:nvPr>
            <p:ph idx="1"/>
          </p:nvPr>
        </p:nvSpPr>
        <p:spPr>
          <a:xfrm>
            <a:off x="107950" y="1557338"/>
            <a:ext cx="8589963" cy="5300662"/>
          </a:xfrm>
        </p:spPr>
        <p:txBody>
          <a:bodyPr rtlCol="0">
            <a:normAutofit fontScale="25000" lnSpcReduction="20000"/>
          </a:bodyPr>
          <a:lstStyle/>
          <a:p>
            <a:pPr eaLnBrk="1" fontAlgn="auto" hangingPunct="1">
              <a:spcAft>
                <a:spcPts val="0"/>
              </a:spcAft>
              <a:buFont typeface="Arial" panose="020B0604020202020204" pitchFamily="34" charset="0"/>
              <a:buNone/>
              <a:defRPr/>
            </a:pPr>
            <a:r>
              <a:rPr lang="ru-RU" sz="7200" b="1" i="1" dirty="0" smtClean="0">
                <a:solidFill>
                  <a:srgbClr val="C00000"/>
                </a:solidFill>
                <a:latin typeface="Times New Roman" pitchFamily="18" charset="0"/>
                <a:cs typeface="Times New Roman" pitchFamily="18" charset="0"/>
              </a:rPr>
              <a:t> «</a:t>
            </a:r>
            <a:r>
              <a:rPr lang="ru-RU" sz="8000" b="1" dirty="0" smtClean="0">
                <a:solidFill>
                  <a:srgbClr val="C00000"/>
                </a:solidFill>
                <a:latin typeface="Times New Roman" pitchFamily="18" charset="0"/>
                <a:cs typeface="Times New Roman" pitchFamily="18" charset="0"/>
              </a:rPr>
              <a:t>Зебра». </a:t>
            </a:r>
            <a:r>
              <a:rPr lang="ru-RU" sz="8000" dirty="0" smtClean="0">
                <a:latin typeface="Times New Roman" pitchFamily="18" charset="0"/>
                <a:cs typeface="Times New Roman" pitchFamily="18" charset="0"/>
              </a:rPr>
              <a:t> Дорожка выполнена из плотной ткани, сложенной вдвое (ткань подвергается санитарно-гигиенической обработке) и простроченной на несколько отделений. В каждое отделение вложены различные наполнители (горох, камешки, шишки и т.д.).</a:t>
            </a:r>
          </a:p>
          <a:p>
            <a:pPr eaLnBrk="1" fontAlgn="auto" hangingPunct="1">
              <a:spcAft>
                <a:spcPts val="0"/>
              </a:spcAft>
              <a:buFont typeface="Arial" panose="020B0604020202020204" pitchFamily="34" charset="0"/>
              <a:buNone/>
              <a:defRPr/>
            </a:pPr>
            <a:r>
              <a:rPr lang="ru-RU" sz="8000" dirty="0" smtClean="0">
                <a:latin typeface="Times New Roman" pitchFamily="18" charset="0"/>
                <a:cs typeface="Times New Roman" pitchFamily="18" charset="0"/>
              </a:rPr>
              <a:t> </a:t>
            </a:r>
            <a:r>
              <a:rPr lang="ru-RU" sz="8000" b="1" dirty="0" smtClean="0">
                <a:solidFill>
                  <a:srgbClr val="C00000"/>
                </a:solidFill>
                <a:latin typeface="Times New Roman" pitchFamily="18" charset="0"/>
                <a:cs typeface="Times New Roman" pitchFamily="18" charset="0"/>
              </a:rPr>
              <a:t>«Цветочная поляна». </a:t>
            </a:r>
            <a:r>
              <a:rPr lang="ru-RU" sz="8000" dirty="0" smtClean="0">
                <a:latin typeface="Times New Roman" pitchFamily="18" charset="0"/>
                <a:cs typeface="Times New Roman" pitchFamily="18" charset="0"/>
              </a:rPr>
              <a:t>На плотную ткань нашиваются различные предметы (пуговицы, пластмассовые цветы, косточки отсчет и т.д.).</a:t>
            </a:r>
          </a:p>
          <a:p>
            <a:pPr eaLnBrk="1" fontAlgn="auto" hangingPunct="1">
              <a:spcAft>
                <a:spcPts val="0"/>
              </a:spcAft>
              <a:buFont typeface="Arial" panose="020B0604020202020204" pitchFamily="34" charset="0"/>
              <a:buNone/>
              <a:defRPr/>
            </a:pPr>
            <a:r>
              <a:rPr lang="ru-RU" sz="8000" dirty="0" smtClean="0">
                <a:latin typeface="Times New Roman" pitchFamily="18" charset="0"/>
                <a:cs typeface="Times New Roman" pitchFamily="18" charset="0"/>
              </a:rPr>
              <a:t> </a:t>
            </a:r>
            <a:r>
              <a:rPr lang="ru-RU" sz="8000" b="1" dirty="0" smtClean="0">
                <a:solidFill>
                  <a:srgbClr val="C00000"/>
                </a:solidFill>
                <a:latin typeface="Times New Roman" pitchFamily="18" charset="0"/>
                <a:cs typeface="Times New Roman" pitchFamily="18" charset="0"/>
              </a:rPr>
              <a:t>«Извилистая дорожка». </a:t>
            </a:r>
            <a:r>
              <a:rPr lang="ru-RU" sz="8000" dirty="0" smtClean="0">
                <a:latin typeface="Times New Roman" pitchFamily="18" charset="0"/>
                <a:cs typeface="Times New Roman" pitchFamily="18" charset="0"/>
              </a:rPr>
              <a:t>На полоску плотной ткани нашивается веревка с завязанными на ней узелками, которая располагается в виде змейки.</a:t>
            </a:r>
          </a:p>
          <a:p>
            <a:pPr eaLnBrk="1" fontAlgn="auto" hangingPunct="1">
              <a:spcAft>
                <a:spcPts val="0"/>
              </a:spcAft>
              <a:buFont typeface="Arial" panose="020B0604020202020204" pitchFamily="34" charset="0"/>
              <a:buNone/>
              <a:defRPr/>
            </a:pPr>
            <a:r>
              <a:rPr lang="ru-RU" sz="8000" dirty="0" smtClean="0">
                <a:latin typeface="Times New Roman" pitchFamily="18" charset="0"/>
                <a:cs typeface="Times New Roman" pitchFamily="18" charset="0"/>
              </a:rPr>
              <a:t> </a:t>
            </a:r>
            <a:r>
              <a:rPr lang="ru-RU" sz="8000" b="1" dirty="0" smtClean="0">
                <a:solidFill>
                  <a:srgbClr val="C00000"/>
                </a:solidFill>
                <a:latin typeface="Times New Roman" pitchFamily="18" charset="0"/>
                <a:cs typeface="Times New Roman" pitchFamily="18" charset="0"/>
              </a:rPr>
              <a:t>«Полоса препятствий». </a:t>
            </a:r>
            <a:r>
              <a:rPr lang="ru-RU" sz="8000" dirty="0" smtClean="0">
                <a:latin typeface="Times New Roman" pitchFamily="18" charset="0"/>
                <a:cs typeface="Times New Roman" pitchFamily="18" charset="0"/>
              </a:rPr>
              <a:t>Поролон делится на квадраты 50×50 см и обшивается плотной тканью. На каждый квадрат нашиваются различные раздражители для стоп (палочки, карандаши, пуговицы, пластмассовые крышки от бутылок, веревочки различной длины и толщины и т.д.). Квадраты соединены между собой различными способами: шнуровкой, замками "молниями", пуговицами, карабинами и т.д.</a:t>
            </a:r>
          </a:p>
          <a:p>
            <a:pPr eaLnBrk="1" fontAlgn="auto" hangingPunct="1">
              <a:spcAft>
                <a:spcPts val="0"/>
              </a:spcAft>
              <a:buFont typeface="Arial" panose="020B0604020202020204" pitchFamily="34" charset="0"/>
              <a:buNone/>
              <a:defRPr/>
            </a:pPr>
            <a:r>
              <a:rPr lang="ru-RU" sz="8000" dirty="0" smtClean="0">
                <a:latin typeface="Times New Roman" pitchFamily="18" charset="0"/>
                <a:cs typeface="Times New Roman" pitchFamily="18" charset="0"/>
              </a:rPr>
              <a:t>              Данное оборудование помогает детям уверенно выполнять задание, при этом сохранять правильную осанку и положение головы в пространстве, служит профилактикой плоскостопия, формирует у детей навыки правильной осанки, силовую выносливость мышц стоп; воспитывает желание добиваться правильного выполнения упражнений.</a:t>
            </a:r>
          </a:p>
          <a:p>
            <a:pPr eaLnBrk="1" fontAlgn="auto" hangingPunct="1">
              <a:spcAft>
                <a:spcPts val="0"/>
              </a:spcAft>
              <a:buFont typeface="Arial" panose="020B0604020202020204" pitchFamily="34" charset="0"/>
              <a:buChar char="•"/>
              <a:defRPr/>
            </a:pPr>
            <a:endParaRPr lang="ru-RU" sz="55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rtlCol="0">
            <a:normAutofit fontScale="90000"/>
          </a:bodyPr>
          <a:lstStyle/>
          <a:p>
            <a:pPr eaLnBrk="1" fontAlgn="auto" hangingPunct="1">
              <a:spcAft>
                <a:spcPts val="0"/>
              </a:spcAft>
              <a:defRPr/>
            </a:pPr>
            <a:r>
              <a:rPr lang="ru-RU" b="1" dirty="0" smtClean="0"/>
              <a:t/>
            </a:r>
            <a:br>
              <a:rPr lang="ru-RU" b="1" dirty="0" smtClean="0"/>
            </a:br>
            <a:r>
              <a:rPr lang="ru-RU" b="1" dirty="0" smtClean="0">
                <a:solidFill>
                  <a:srgbClr val="C00000"/>
                </a:solidFill>
              </a:rPr>
              <a:t>Игры на укрепление осанки, мышц спины и брюшного пресса</a:t>
            </a:r>
            <a:r>
              <a:rPr lang="ru-RU" dirty="0" smtClean="0"/>
              <a:t/>
            </a:r>
            <a:br>
              <a:rPr lang="ru-RU" dirty="0" smtClean="0"/>
            </a:br>
            <a:endParaRPr lang="ru-RU" dirty="0"/>
          </a:p>
        </p:txBody>
      </p:sp>
      <p:sp>
        <p:nvSpPr>
          <p:cNvPr id="3" name="Содержимое 2"/>
          <p:cNvSpPr>
            <a:spLocks noGrp="1"/>
          </p:cNvSpPr>
          <p:nvPr>
            <p:ph idx="1"/>
          </p:nvPr>
        </p:nvSpPr>
        <p:spPr>
          <a:xfrm>
            <a:off x="0" y="1600200"/>
            <a:ext cx="8964613" cy="5068888"/>
          </a:xfrm>
        </p:spPr>
        <p:txBody>
          <a:bodyPr rtlCol="0">
            <a:normAutofit fontScale="25000" lnSpcReduction="20000"/>
          </a:bodyPr>
          <a:lstStyle/>
          <a:p>
            <a:pPr eaLnBrk="1" fontAlgn="auto" hangingPunct="1">
              <a:spcAft>
                <a:spcPts val="0"/>
              </a:spcAft>
              <a:buFont typeface="Arial" panose="020B0604020202020204" pitchFamily="34" charset="0"/>
              <a:buNone/>
              <a:defRPr/>
            </a:pPr>
            <a:r>
              <a:rPr lang="ru-RU" dirty="0" smtClean="0"/>
              <a:t> </a:t>
            </a:r>
          </a:p>
          <a:p>
            <a:pPr indent="342900" eaLnBrk="1" fontAlgn="auto" hangingPunct="1">
              <a:spcAft>
                <a:spcPts val="0"/>
              </a:spcAft>
              <a:buFont typeface="Arial" panose="020B0604020202020204" pitchFamily="34" charset="0"/>
              <a:buNone/>
              <a:defRPr/>
            </a:pPr>
            <a:r>
              <a:rPr lang="ru-RU" sz="9600" b="1" u="sng" dirty="0" smtClean="0">
                <a:latin typeface="Times New Roman" pitchFamily="18" charset="0"/>
                <a:cs typeface="Times New Roman" pitchFamily="18" charset="0"/>
              </a:rPr>
              <a:t>Цели</a:t>
            </a:r>
            <a:r>
              <a:rPr lang="ru-RU" sz="9600" b="1" dirty="0" smtClean="0">
                <a:latin typeface="Times New Roman" pitchFamily="18" charset="0"/>
                <a:cs typeface="Times New Roman" pitchFamily="18" charset="0"/>
              </a:rPr>
              <a:t>:</a:t>
            </a:r>
            <a:r>
              <a:rPr lang="ru-RU" sz="9600" dirty="0" smtClean="0">
                <a:latin typeface="Times New Roman" pitchFamily="18" charset="0"/>
                <a:cs typeface="Times New Roman" pitchFamily="18" charset="0"/>
              </a:rPr>
              <a:t> совершенствовать навыки правильной осанки в различных исходных положениях, с различными движениями рук; укреплять мышцы спины и брюшного пресса; совершенствовать координацию движений.</a:t>
            </a:r>
          </a:p>
          <a:p>
            <a:pPr indent="342900" algn="ctr" eaLnBrk="1" fontAlgn="auto" hangingPunct="1">
              <a:spcAft>
                <a:spcPts val="0"/>
              </a:spcAft>
              <a:buFont typeface="Arial" panose="020B0604020202020204" pitchFamily="34" charset="0"/>
              <a:buNone/>
              <a:defRPr/>
            </a:pPr>
            <a:r>
              <a:rPr lang="ru-RU" sz="9600" b="1" i="1" dirty="0" smtClean="0">
                <a:solidFill>
                  <a:srgbClr val="C00000"/>
                </a:solidFill>
                <a:latin typeface="Times New Roman" pitchFamily="18" charset="0"/>
                <a:cs typeface="Times New Roman" pitchFamily="18" charset="0"/>
              </a:rPr>
              <a:t>«Рыбки и акулы»</a:t>
            </a:r>
          </a:p>
          <a:p>
            <a:pPr indent="342900" eaLnBrk="1" fontAlgn="auto" hangingPunct="1">
              <a:spcAft>
                <a:spcPts val="0"/>
              </a:spcAft>
              <a:buFont typeface="Arial" panose="020B0604020202020204" pitchFamily="34" charset="0"/>
              <a:buNone/>
              <a:defRPr/>
            </a:pPr>
            <a:r>
              <a:rPr lang="ru-RU" sz="8000" dirty="0" smtClean="0">
                <a:latin typeface="Times New Roman" pitchFamily="18" charset="0"/>
                <a:cs typeface="Times New Roman" pitchFamily="18" charset="0"/>
              </a:rPr>
              <a:t>Выбирают водящего — "акулу", остальные дети — "рыбки". По сигналу "Раз, два, три — лови!" они разбегаются по залу, а водящий их "салит" — дотрагивается рукой. Чтобы спастись от погони "акулы", игрок останавливается в любом месте зала и принимает положение строевой стойки.</a:t>
            </a:r>
          </a:p>
          <a:p>
            <a:pPr indent="342900" eaLnBrk="1" fontAlgn="auto" hangingPunct="1">
              <a:spcAft>
                <a:spcPts val="0"/>
              </a:spcAft>
              <a:buFont typeface="Arial" panose="020B0604020202020204" pitchFamily="34" charset="0"/>
              <a:buNone/>
              <a:defRPr/>
            </a:pPr>
            <a:r>
              <a:rPr lang="ru-RU" sz="8000" dirty="0" smtClean="0">
                <a:latin typeface="Times New Roman" pitchFamily="18" charset="0"/>
                <a:cs typeface="Times New Roman" pitchFamily="18" charset="0"/>
              </a:rPr>
              <a:t> </a:t>
            </a:r>
            <a:r>
              <a:rPr lang="ru-RU" sz="8000" b="1" dirty="0" smtClean="0">
                <a:latin typeface="Times New Roman" pitchFamily="18" charset="0"/>
                <a:cs typeface="Times New Roman" pitchFamily="18" charset="0"/>
              </a:rPr>
              <a:t>Правила: </a:t>
            </a:r>
            <a:r>
              <a:rPr lang="ru-RU" sz="8000" dirty="0" smtClean="0">
                <a:latin typeface="Times New Roman" pitchFamily="18" charset="0"/>
                <a:cs typeface="Times New Roman" pitchFamily="18" charset="0"/>
              </a:rPr>
              <a:t>разбегаться можно только после команды "Лови!";</a:t>
            </a:r>
          </a:p>
          <a:p>
            <a:pPr indent="342900" eaLnBrk="1" fontAlgn="auto" hangingPunct="1">
              <a:spcAft>
                <a:spcPts val="0"/>
              </a:spcAft>
              <a:buFont typeface="Arial" panose="020B0604020202020204" pitchFamily="34" charset="0"/>
              <a:buNone/>
              <a:defRPr/>
            </a:pPr>
            <a:r>
              <a:rPr lang="ru-RU" sz="8000" dirty="0" smtClean="0">
                <a:latin typeface="Times New Roman" pitchFamily="18" charset="0"/>
                <a:cs typeface="Times New Roman" pitchFamily="18" charset="0"/>
              </a:rPr>
              <a:t>- если, остановившись, игрок не успел или не сумел принять положение правильной осанки, водящий "салит" его;</a:t>
            </a:r>
          </a:p>
          <a:p>
            <a:pPr indent="342900" eaLnBrk="1" fontAlgn="auto" hangingPunct="1">
              <a:spcAft>
                <a:spcPts val="0"/>
              </a:spcAft>
              <a:buFont typeface="Arial" panose="020B0604020202020204" pitchFamily="34" charset="0"/>
              <a:buNone/>
              <a:defRPr/>
            </a:pPr>
            <a:r>
              <a:rPr lang="ru-RU" sz="8000" dirty="0" smtClean="0">
                <a:latin typeface="Times New Roman" pitchFamily="18" charset="0"/>
                <a:cs typeface="Times New Roman" pitchFamily="18" charset="0"/>
              </a:rPr>
              <a:t>- пойманные "рыбки" отходят к стене и принимают положение правильной осанки, стоя спиной к стене (пятки, икроножные мышцы, ягодицы, лопатки, затылок касаются стены, живот подтянут, руки внизу ладонями вперед).</a:t>
            </a:r>
          </a:p>
          <a:p>
            <a:pPr indent="342900" eaLnBrk="1" fontAlgn="auto" hangingPunct="1">
              <a:spcAft>
                <a:spcPts val="0"/>
              </a:spcAft>
              <a:buFont typeface="Arial" panose="020B0604020202020204" pitchFamily="34" charset="0"/>
              <a:buNone/>
              <a:defRPr/>
            </a:pPr>
            <a:r>
              <a:rPr lang="ru-RU" sz="8000" dirty="0" smtClean="0">
                <a:latin typeface="Times New Roman" pitchFamily="18" charset="0"/>
                <a:cs typeface="Times New Roman" pitchFamily="18" charset="0"/>
              </a:rPr>
              <a:t> </a:t>
            </a:r>
          </a:p>
          <a:p>
            <a:pPr indent="342900" eaLnBrk="1" fontAlgn="auto" hangingPunct="1">
              <a:spcAft>
                <a:spcPts val="0"/>
              </a:spcAft>
              <a:buFont typeface="Arial" panose="020B0604020202020204" pitchFamily="34" charset="0"/>
              <a:buNone/>
              <a:defRPr/>
            </a:pPr>
            <a:r>
              <a:rPr lang="ru-RU" sz="8000" dirty="0" smtClean="0">
                <a:latin typeface="Times New Roman" pitchFamily="18" charset="0"/>
                <a:cs typeface="Times New Roman" pitchFamily="18" charset="0"/>
              </a:rPr>
              <a:t>.</a:t>
            </a:r>
          </a:p>
          <a:p>
            <a:pPr indent="342900" eaLnBrk="1" fontAlgn="auto" hangingPunct="1">
              <a:spcAft>
                <a:spcPts val="0"/>
              </a:spcAft>
              <a:buFont typeface="Arial" panose="020B0604020202020204" pitchFamily="34" charset="0"/>
              <a:buChar char="•"/>
              <a:defRPr/>
            </a:pPr>
            <a:r>
              <a:rPr lang="ru-RU" sz="5600" dirty="0" smtClean="0">
                <a:latin typeface="Times New Roman" pitchFamily="18" charset="0"/>
                <a:cs typeface="Times New Roman" pitchFamily="18" charset="0"/>
              </a:rPr>
              <a:t> </a:t>
            </a:r>
          </a:p>
          <a:p>
            <a:pPr eaLnBrk="1" fontAlgn="auto" hangingPunct="1">
              <a:spcAft>
                <a:spcPts val="0"/>
              </a:spcAft>
              <a:buFont typeface="Arial" panose="020B0604020202020204" pitchFamily="34" charset="0"/>
              <a:buChar char="•"/>
              <a:defRPr/>
            </a:pPr>
            <a:r>
              <a:rPr lang="ru-RU" sz="5600" b="1" i="1" dirty="0" smtClean="0">
                <a:latin typeface="Times New Roman" pitchFamily="18" charset="0"/>
                <a:cs typeface="Times New Roman" pitchFamily="18" charset="0"/>
              </a:rPr>
              <a:t>«</a:t>
            </a:r>
            <a:endParaRPr lang="ru-RU"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i="1" dirty="0" smtClean="0">
                <a:solidFill>
                  <a:srgbClr val="C00000"/>
                </a:solidFill>
                <a:latin typeface="Times New Roman" pitchFamily="18" charset="0"/>
                <a:cs typeface="Times New Roman" pitchFamily="18" charset="0"/>
              </a:rPr>
              <a:t>«Морская фигура» </a:t>
            </a:r>
            <a:r>
              <a:rPr lang="ru-RU" b="1" dirty="0" smtClean="0">
                <a:solidFill>
                  <a:srgbClr val="C00000"/>
                </a:solidFill>
                <a:latin typeface="Times New Roman" pitchFamily="18" charset="0"/>
                <a:cs typeface="Times New Roman" pitchFamily="18" charset="0"/>
              </a:rPr>
              <a:t/>
            </a:r>
            <a:br>
              <a:rPr lang="ru-RU" b="1" dirty="0" smtClean="0">
                <a:solidFill>
                  <a:srgbClr val="C00000"/>
                </a:solidFill>
                <a:latin typeface="Times New Roman" pitchFamily="18" charset="0"/>
                <a:cs typeface="Times New Roman" pitchFamily="18" charset="0"/>
              </a:rPr>
            </a:br>
            <a:endParaRPr lang="ru-RU" dirty="0"/>
          </a:p>
        </p:txBody>
      </p:sp>
      <p:sp>
        <p:nvSpPr>
          <p:cNvPr id="66562" name="Содержимое 2"/>
          <p:cNvSpPr>
            <a:spLocks noGrp="1"/>
          </p:cNvSpPr>
          <p:nvPr>
            <p:ph idx="1"/>
          </p:nvPr>
        </p:nvSpPr>
        <p:spPr>
          <a:xfrm>
            <a:off x="0" y="981075"/>
            <a:ext cx="8578850" cy="5616575"/>
          </a:xfrm>
        </p:spPr>
        <p:txBody>
          <a:bodyPr/>
          <a:lstStyle/>
          <a:p>
            <a:pPr indent="342900" eaLnBrk="1" hangingPunct="1">
              <a:buFont typeface="Arial" charset="0"/>
              <a:buNone/>
            </a:pPr>
            <a:r>
              <a:rPr lang="ru-RU" sz="2400" smtClean="0">
                <a:latin typeface="Times New Roman" pitchFamily="18" charset="0"/>
                <a:cs typeface="Times New Roman" pitchFamily="18" charset="0"/>
              </a:rPr>
              <a:t>Дети, взявшись за руки, образуют круг, стоя лицом к центру. Размахивая руками вперед-назад, они произносят слова: "Волны качаются - раз, волны качаются — два, волны качаются — три, на месте, фигура, замри!" После слова "замри" дети принимают положение правильной осанки, стоя, сидя, опустившись на колени. Педагог выбирает лучшую "фигуру" — ребенка, который сумел принять и сохранить положение правильной осанки.</a:t>
            </a:r>
          </a:p>
          <a:p>
            <a:pPr indent="342900" eaLnBrk="1" hangingPunct="1">
              <a:buFont typeface="Arial" charset="0"/>
              <a:buNone/>
            </a:pPr>
            <a:r>
              <a:rPr lang="ru-RU" sz="2400" smtClean="0">
                <a:latin typeface="Times New Roman" pitchFamily="18" charset="0"/>
                <a:cs typeface="Times New Roman" pitchFamily="18" charset="0"/>
              </a:rPr>
              <a:t> </a:t>
            </a:r>
            <a:r>
              <a:rPr lang="ru-RU" sz="2400" b="1" smtClean="0">
                <a:latin typeface="Times New Roman" pitchFamily="18" charset="0"/>
                <a:cs typeface="Times New Roman" pitchFamily="18" charset="0"/>
              </a:rPr>
              <a:t>Правила:</a:t>
            </a:r>
            <a:r>
              <a:rPr lang="ru-RU" sz="2400" smtClean="0">
                <a:latin typeface="Times New Roman" pitchFamily="18" charset="0"/>
                <a:cs typeface="Times New Roman" pitchFamily="18" charset="0"/>
              </a:rPr>
              <a:t> </a:t>
            </a:r>
          </a:p>
          <a:p>
            <a:pPr indent="342900" eaLnBrk="1" hangingPunct="1">
              <a:buFont typeface="Arial" charset="0"/>
              <a:buNone/>
            </a:pPr>
            <a:r>
              <a:rPr lang="ru-RU" sz="2400" smtClean="0">
                <a:latin typeface="Times New Roman" pitchFamily="18" charset="0"/>
                <a:cs typeface="Times New Roman" pitchFamily="18" charset="0"/>
              </a:rPr>
              <a:t>- принятую после слова "замри!" позу нельзя менять;</a:t>
            </a:r>
          </a:p>
          <a:p>
            <a:pPr indent="342900" eaLnBrk="1" hangingPunct="1">
              <a:buFont typeface="Arial" charset="0"/>
              <a:buNone/>
            </a:pPr>
            <a:r>
              <a:rPr lang="ru-RU" sz="2400" smtClean="0">
                <a:latin typeface="Times New Roman" pitchFamily="18" charset="0"/>
                <a:cs typeface="Times New Roman" pitchFamily="18" charset="0"/>
              </a:rPr>
              <a:t>- при повторении игры необходимо найти новую позу;</a:t>
            </a:r>
          </a:p>
          <a:p>
            <a:pPr indent="342900" eaLnBrk="1" hangingPunct="1">
              <a:buFont typeface="Arial" charset="0"/>
              <a:buNone/>
            </a:pPr>
            <a:r>
              <a:rPr lang="ru-RU" sz="2400" smtClean="0">
                <a:latin typeface="Times New Roman" pitchFamily="18" charset="0"/>
                <a:cs typeface="Times New Roman" pitchFamily="18" charset="0"/>
              </a:rPr>
              <a:t>- ребенок, не сумевший сохранить положение правильной осанки, отходит в сторону и выполняет корригирующее упражнение по указанию педагога</a:t>
            </a:r>
            <a:endParaRPr lang="ru-RU" sz="24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350"/>
            <a:ext cx="8686800" cy="6481763"/>
          </a:xfrm>
        </p:spPr>
        <p:txBody>
          <a:bodyPr rtlCol="0">
            <a:noAutofit/>
          </a:bodyPr>
          <a:lstStyle/>
          <a:p>
            <a:pPr algn="ctr" eaLnBrk="1" fontAlgn="auto" hangingPunct="1">
              <a:spcAft>
                <a:spcPts val="0"/>
              </a:spcAft>
              <a:buFont typeface="Arial" panose="020B0604020202020204" pitchFamily="34" charset="0"/>
              <a:buNone/>
              <a:defRPr/>
            </a:pPr>
            <a:r>
              <a:rPr lang="ru-RU" sz="2400" b="1" i="1" dirty="0" smtClean="0">
                <a:solidFill>
                  <a:srgbClr val="C00000"/>
                </a:solidFill>
                <a:latin typeface="Times New Roman" pitchFamily="18" charset="0"/>
                <a:cs typeface="Times New Roman" pitchFamily="18" charset="0"/>
              </a:rPr>
              <a:t>«Футбол»</a:t>
            </a:r>
            <a:endParaRPr lang="ru-RU" sz="2400" dirty="0" smtClean="0">
              <a:solidFill>
                <a:srgbClr val="C00000"/>
              </a:solidFill>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r>
              <a:rPr lang="ru-RU" sz="2400" dirty="0" smtClean="0">
                <a:latin typeface="Times New Roman" pitchFamily="18" charset="0"/>
                <a:cs typeface="Times New Roman" pitchFamily="18" charset="0"/>
              </a:rPr>
              <a:t> </a:t>
            </a:r>
          </a:p>
          <a:p>
            <a:pPr indent="342900" eaLnBrk="1" fontAlgn="auto" hangingPunct="1">
              <a:spcAft>
                <a:spcPts val="0"/>
              </a:spcAft>
              <a:buFont typeface="Arial" panose="020B0604020202020204" pitchFamily="34" charset="0"/>
              <a:buNone/>
              <a:defRPr/>
            </a:pPr>
            <a:r>
              <a:rPr lang="ru-RU" sz="2400" b="1" dirty="0" smtClean="0">
                <a:latin typeface="Times New Roman" pitchFamily="18" charset="0"/>
                <a:cs typeface="Times New Roman" pitchFamily="18" charset="0"/>
              </a:rPr>
              <a:t>Дети лежат на животе по кругу, лицом в центр круга, руки под подбородком, ноги вместе. Водящий бросает мяч любому игроку, тот отбивает его двумя руками, при этом, прогибаясь, поднимает голову и грудь. Ноги остаются прижатыми к полу.</a:t>
            </a:r>
          </a:p>
          <a:p>
            <a:pPr eaLnBrk="1" fontAlgn="auto" hangingPunct="1">
              <a:spcAft>
                <a:spcPts val="0"/>
              </a:spcAft>
              <a:buFont typeface="Arial" panose="020B0604020202020204" pitchFamily="34" charset="0"/>
              <a:buNone/>
              <a:defRPr/>
            </a:pPr>
            <a:r>
              <a:rPr lang="ru-RU" sz="2400" b="1" dirty="0" smtClean="0">
                <a:latin typeface="Times New Roman" pitchFamily="18" charset="0"/>
                <a:cs typeface="Times New Roman" pitchFamily="18" charset="0"/>
              </a:rPr>
              <a:t> </a:t>
            </a:r>
          </a:p>
          <a:p>
            <a:pPr algn="ctr" eaLnBrk="1" fontAlgn="auto" hangingPunct="1">
              <a:spcAft>
                <a:spcPts val="0"/>
              </a:spcAft>
              <a:buFont typeface="Arial" panose="020B0604020202020204" pitchFamily="34" charset="0"/>
              <a:buNone/>
              <a:defRPr/>
            </a:pPr>
            <a:r>
              <a:rPr lang="ru-RU" sz="2400" b="1" i="1" dirty="0" smtClean="0">
                <a:latin typeface="Times New Roman" pitchFamily="18" charset="0"/>
                <a:cs typeface="Times New Roman" pitchFamily="18" charset="0"/>
              </a:rPr>
              <a:t>«</a:t>
            </a:r>
            <a:r>
              <a:rPr lang="ru-RU" sz="2400" b="1" i="1" dirty="0" smtClean="0">
                <a:solidFill>
                  <a:srgbClr val="C00000"/>
                </a:solidFill>
                <a:latin typeface="Times New Roman" pitchFamily="18" charset="0"/>
                <a:cs typeface="Times New Roman" pitchFamily="18" charset="0"/>
              </a:rPr>
              <a:t>Кораблики»</a:t>
            </a:r>
            <a:endParaRPr lang="ru-RU" sz="2400" b="1" dirty="0" smtClean="0">
              <a:solidFill>
                <a:srgbClr val="C00000"/>
              </a:solidFill>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r>
              <a:rPr lang="ru-RU" sz="2400" b="1" dirty="0" smtClean="0">
                <a:latin typeface="Times New Roman" pitchFamily="18" charset="0"/>
                <a:cs typeface="Times New Roman" pitchFamily="18" charset="0"/>
              </a:rPr>
              <a:t> </a:t>
            </a:r>
          </a:p>
          <a:p>
            <a:pPr indent="342900" eaLnBrk="1" fontAlgn="auto" hangingPunct="1">
              <a:spcAft>
                <a:spcPts val="0"/>
              </a:spcAft>
              <a:buFont typeface="Arial" panose="020B0604020202020204" pitchFamily="34" charset="0"/>
              <a:buNone/>
              <a:defRPr/>
            </a:pPr>
            <a:r>
              <a:rPr lang="ru-RU" sz="2400" b="1" dirty="0" smtClean="0">
                <a:latin typeface="Times New Roman" pitchFamily="18" charset="0"/>
                <a:cs typeface="Times New Roman" pitchFamily="18" charset="0"/>
              </a:rPr>
              <a:t>Дети лежат на ковриках на животе. Руки под подбородком, ноги вместе. Перед лицом чашка с водой и лодочкой с парусом. Нужно прогнуться, поднимая голову и грудь, выдыхая спокойно воздух на лодочку. Дуть следует спокойно, чтобы лодочка поплыла, но не опрокинулась.</a:t>
            </a:r>
          </a:p>
          <a:p>
            <a:pPr eaLnBrk="1" fontAlgn="auto" hangingPunct="1">
              <a:spcAft>
                <a:spcPts val="0"/>
              </a:spcAft>
              <a:buFont typeface="Arial" panose="020B0604020202020204" pitchFamily="34" charset="0"/>
              <a:buChar char="•"/>
              <a:defRPr/>
            </a:pPr>
            <a:endParaRPr lang="ru-RU"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Заголовок 1"/>
          <p:cNvSpPr>
            <a:spLocks noGrp="1"/>
          </p:cNvSpPr>
          <p:nvPr>
            <p:ph type="title"/>
          </p:nvPr>
        </p:nvSpPr>
        <p:spPr/>
        <p:txBody>
          <a:bodyPr/>
          <a:lstStyle/>
          <a:p>
            <a:pPr eaLnBrk="1" hangingPunct="1"/>
            <a:r>
              <a:rPr lang="ru-RU" smtClean="0"/>
              <a:t> Босохождение</a:t>
            </a:r>
          </a:p>
        </p:txBody>
      </p:sp>
      <p:sp>
        <p:nvSpPr>
          <p:cNvPr id="3" name="Содержимое 2"/>
          <p:cNvSpPr>
            <a:spLocks noGrp="1"/>
          </p:cNvSpPr>
          <p:nvPr>
            <p:ph idx="1"/>
          </p:nvPr>
        </p:nvSpPr>
        <p:spPr/>
        <p:txBody>
          <a:bodyPr rtlCol="0">
            <a:normAutofit fontScale="70000" lnSpcReduction="20000"/>
          </a:bodyPr>
          <a:lstStyle/>
          <a:p>
            <a:pPr eaLnBrk="1" fontAlgn="auto" hangingPunct="1">
              <a:spcAft>
                <a:spcPts val="0"/>
              </a:spcAft>
              <a:buFont typeface="Arial" panose="020B0604020202020204" pitchFamily="34" charset="0"/>
              <a:buNone/>
              <a:defRPr/>
            </a:pPr>
            <a:r>
              <a:rPr lang="ru-RU" dirty="0" smtClean="0"/>
              <a:t>Хождение босиком это весьма полезная и очень простая процедура в качестве одного из способов закаливания. </a:t>
            </a:r>
          </a:p>
          <a:p>
            <a:pPr eaLnBrk="1" fontAlgn="auto" hangingPunct="1">
              <a:spcAft>
                <a:spcPts val="0"/>
              </a:spcAft>
              <a:buFont typeface="Arial" panose="020B0604020202020204" pitchFamily="34" charset="0"/>
              <a:buChar char="•"/>
              <a:defRPr/>
            </a:pPr>
            <a:r>
              <a:rPr lang="ru-RU" dirty="0" smtClean="0"/>
              <a:t>Закаливаем организм</a:t>
            </a:r>
          </a:p>
          <a:p>
            <a:pPr eaLnBrk="1" fontAlgn="auto" hangingPunct="1">
              <a:spcAft>
                <a:spcPts val="0"/>
              </a:spcAft>
              <a:buFont typeface="Arial" panose="020B0604020202020204" pitchFamily="34" charset="0"/>
              <a:buChar char="•"/>
              <a:defRPr/>
            </a:pPr>
            <a:r>
              <a:rPr lang="ru-RU" dirty="0" smtClean="0"/>
              <a:t>Активизируем активные точки на стопе</a:t>
            </a:r>
          </a:p>
          <a:p>
            <a:pPr eaLnBrk="1" fontAlgn="auto" hangingPunct="1">
              <a:spcAft>
                <a:spcPts val="0"/>
              </a:spcAft>
              <a:buFont typeface="Arial" panose="020B0604020202020204" pitchFamily="34" charset="0"/>
              <a:buChar char="•"/>
              <a:defRPr/>
            </a:pPr>
            <a:r>
              <a:rPr lang="ru-RU" dirty="0" smtClean="0"/>
              <a:t> профилактика плоскостопия</a:t>
            </a:r>
          </a:p>
          <a:p>
            <a:pPr eaLnBrk="1" fontAlgn="auto" hangingPunct="1">
              <a:spcAft>
                <a:spcPts val="0"/>
              </a:spcAft>
              <a:buFont typeface="Arial" panose="020B0604020202020204" pitchFamily="34" charset="0"/>
              <a:buChar char="•"/>
              <a:defRPr/>
            </a:pPr>
            <a:r>
              <a:rPr lang="ru-RU" dirty="0" smtClean="0"/>
              <a:t>Во время ходьбы осуществляется массаж ног</a:t>
            </a:r>
          </a:p>
          <a:p>
            <a:pPr eaLnBrk="1" fontAlgn="auto" hangingPunct="1">
              <a:spcAft>
                <a:spcPts val="0"/>
              </a:spcAft>
              <a:buFont typeface="Arial" panose="020B0604020202020204" pitchFamily="34" charset="0"/>
              <a:buChar char="•"/>
              <a:defRPr/>
            </a:pPr>
            <a:r>
              <a:rPr lang="ru-RU" dirty="0" smtClean="0"/>
              <a:t>В жару босые ноги выводят тепло из организма ребенка, и такие дети даже в зной жизнерадостны и бодры. </a:t>
            </a:r>
          </a:p>
          <a:p>
            <a:pPr eaLnBrk="1" fontAlgn="auto" hangingPunct="1">
              <a:spcAft>
                <a:spcPts val="0"/>
              </a:spcAft>
              <a:buFont typeface="Arial" panose="020B0604020202020204" pitchFamily="34" charset="0"/>
              <a:buChar char="•"/>
              <a:defRPr/>
            </a:pPr>
            <a:r>
              <a:rPr lang="ru-RU" dirty="0" smtClean="0">
                <a:solidFill>
                  <a:srgbClr val="C00000"/>
                </a:solidFill>
              </a:rPr>
              <a:t>Каждый шаг босиком—лишняя минута жизни</a:t>
            </a:r>
          </a:p>
          <a:p>
            <a:pPr eaLnBrk="1" fontAlgn="auto" hangingPunct="1">
              <a:spcAft>
                <a:spcPts val="0"/>
              </a:spcAft>
              <a:buFont typeface="Arial" panose="020B0604020202020204" pitchFamily="34" charset="0"/>
              <a:buNone/>
              <a:defRPr/>
            </a:pPr>
            <a:r>
              <a:rPr lang="ru-RU" dirty="0" smtClean="0"/>
              <a:t> (гигиенист Себастьян </a:t>
            </a:r>
            <a:r>
              <a:rPr lang="ru-RU" dirty="0" err="1" smtClean="0"/>
              <a:t>Кнейпп</a:t>
            </a:r>
            <a:r>
              <a:rPr lang="ru-RU" dirty="0" smtClean="0"/>
              <a:t>). </a:t>
            </a:r>
          </a:p>
          <a:p>
            <a:pPr eaLnBrk="1" fontAlgn="auto" hangingPunct="1">
              <a:spcAft>
                <a:spcPts val="0"/>
              </a:spcAft>
              <a:buFont typeface="Arial" panose="020B0604020202020204" pitchFamily="34" charset="0"/>
              <a:buNone/>
              <a:defRPr/>
            </a:pPr>
            <a:r>
              <a:rPr lang="ru-RU" dirty="0" smtClean="0"/>
              <a:t>      Физиологи доказали, что подошва— одна из наиболее мощных рефлексогенных зон. На 1 квадратном сантиметре подошвы в 1,5 раза больше </a:t>
            </a:r>
            <a:r>
              <a:rPr lang="ru-RU" dirty="0" err="1" smtClean="0"/>
              <a:t>механо</a:t>
            </a:r>
            <a:r>
              <a:rPr lang="ru-RU" dirty="0" smtClean="0"/>
              <a:t>- и терморецепторов, чем на 1 квадратном сантиметре других участков кожи. </a:t>
            </a:r>
            <a:endParaRPr lang="ru-RU" dirty="0" smtClean="0">
              <a:solidFill>
                <a:srgbClr val="C0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Заголовок 1"/>
          <p:cNvSpPr>
            <a:spLocks noGrp="1"/>
          </p:cNvSpPr>
          <p:nvPr>
            <p:ph type="title"/>
          </p:nvPr>
        </p:nvSpPr>
        <p:spPr/>
        <p:txBody>
          <a:bodyPr/>
          <a:lstStyle/>
          <a:p>
            <a:pPr eaLnBrk="1" hangingPunct="1"/>
            <a:r>
              <a:rPr lang="ru-RU" b="1" smtClean="0">
                <a:solidFill>
                  <a:srgbClr val="C00000"/>
                </a:solidFill>
              </a:rPr>
              <a:t> Механизм закаливания</a:t>
            </a:r>
          </a:p>
        </p:txBody>
      </p:sp>
      <p:sp>
        <p:nvSpPr>
          <p:cNvPr id="3" name="Содержимое 2"/>
          <p:cNvSpPr>
            <a:spLocks noGrp="1"/>
          </p:cNvSpPr>
          <p:nvPr>
            <p:ph idx="1"/>
          </p:nvPr>
        </p:nvSpPr>
        <p:spPr>
          <a:xfrm>
            <a:off x="457200" y="1196975"/>
            <a:ext cx="8229600" cy="5661025"/>
          </a:xfrm>
        </p:spPr>
        <p:txBody>
          <a:bodyPr rtlCol="0">
            <a:normAutofit fontScale="25000" lnSpcReduction="20000"/>
          </a:bodyPr>
          <a:lstStyle/>
          <a:p>
            <a:pPr marL="180000" indent="360000" algn="just" eaLnBrk="1" fontAlgn="auto" hangingPunct="1">
              <a:lnSpc>
                <a:spcPct val="170000"/>
              </a:lnSpc>
              <a:spcBef>
                <a:spcPts val="0"/>
              </a:spcBef>
              <a:spcAft>
                <a:spcPts val="0"/>
              </a:spcAft>
              <a:buFont typeface="Arial" panose="020B0604020202020204" pitchFamily="34" charset="0"/>
              <a:buNone/>
              <a:defRPr/>
            </a:pPr>
            <a:r>
              <a:rPr lang="ru-RU" dirty="0" smtClean="0"/>
              <a:t> </a:t>
            </a:r>
            <a:r>
              <a:rPr lang="ru-RU" sz="6400" b="1" dirty="0" smtClean="0">
                <a:latin typeface="Times New Roman" pitchFamily="18" charset="0"/>
                <a:cs typeface="Times New Roman" pitchFamily="18" charset="0"/>
              </a:rPr>
              <a:t>Ученые подметили: при случайном погружении стоп ног в холодную воду </a:t>
            </a:r>
            <a:r>
              <a:rPr lang="ru-RU" sz="6400" b="1" i="1" dirty="0" smtClean="0">
                <a:latin typeface="Times New Roman" pitchFamily="18" charset="0"/>
                <a:cs typeface="Times New Roman" pitchFamily="18" charset="0"/>
              </a:rPr>
              <a:t>(12°С)  </a:t>
            </a:r>
            <a:r>
              <a:rPr lang="ru-RU" sz="6400" b="1" dirty="0" smtClean="0">
                <a:latin typeface="Times New Roman" pitchFamily="18" charset="0"/>
                <a:cs typeface="Times New Roman" pitchFamily="18" charset="0"/>
              </a:rPr>
              <a:t> температура слизистой оболочки носа быстро понижается. Особенно выражена такая реакция организма при температуре воды около 4С, в этом случае моментально проявляется признаки простуды: кашель, насморк и т. д. Однако после ежедневного охлаждения ног водой температуры 12-14° С </a:t>
            </a:r>
            <a:r>
              <a:rPr lang="ru-RU" sz="6400" b="1" i="1" dirty="0" smtClean="0">
                <a:latin typeface="Times New Roman" pitchFamily="18" charset="0"/>
                <a:cs typeface="Times New Roman" pitchFamily="18" charset="0"/>
              </a:rPr>
              <a:t>(в течение трех недель)</a:t>
            </a:r>
            <a:r>
              <a:rPr lang="ru-RU" sz="6400" b="1" dirty="0" smtClean="0">
                <a:latin typeface="Times New Roman" pitchFamily="18" charset="0"/>
                <a:cs typeface="Times New Roman" pitchFamily="18" charset="0"/>
              </a:rPr>
              <a:t> температура слизистой оболочки носа перестает изменяться, признаков простуды не возникает. При многократном повторении действий этих раздражителей на кожу образуются условные рефлексы, способствующие появлению благоприятных для организма реакций. Систематическое применение холодной воды заставляет организм усиленно образовывать тепло в коже. </a:t>
            </a:r>
          </a:p>
          <a:p>
            <a:pPr marL="180000" indent="360000" algn="just" eaLnBrk="1" fontAlgn="auto" hangingPunct="1">
              <a:lnSpc>
                <a:spcPct val="170000"/>
              </a:lnSpc>
              <a:spcBef>
                <a:spcPts val="0"/>
              </a:spcBef>
              <a:spcAft>
                <a:spcPts val="0"/>
              </a:spcAft>
              <a:buFont typeface="Arial" panose="020B0604020202020204" pitchFamily="34" charset="0"/>
              <a:buNone/>
              <a:defRPr/>
            </a:pPr>
            <a:r>
              <a:rPr lang="ru-RU" sz="6400" b="1" dirty="0" smtClean="0">
                <a:latin typeface="Times New Roman" pitchFamily="18" charset="0"/>
                <a:cs typeface="Times New Roman" pitchFamily="18" charset="0"/>
              </a:rPr>
              <a:t>Кроме того, регулярное хождение босиком вызывает утолщение рогового слоя кожи стоп, что делает их менее чувствительными к холоду. Так, экспериментальным путем выявлено: одномоментное охлаждение стоп водой температуры 10° С повышает температуру тела примерно на 0,4-0,2°С, но, по мере закаливания, колебания температуры тела сначала уменьшаются, а потом и вовсе исчезают.</a:t>
            </a:r>
          </a:p>
          <a:p>
            <a:pPr eaLnBrk="1" fontAlgn="auto" hangingPunct="1">
              <a:spcAft>
                <a:spcPts val="0"/>
              </a:spcAft>
              <a:buFont typeface="Arial" panose="020B0604020202020204" pitchFamily="34" charset="0"/>
              <a:buChar char="•"/>
              <a:defRPr/>
            </a:pPr>
            <a:endParaRPr lang="ru-RU" sz="5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pPr eaLnBrk="1" hangingPunct="1"/>
            <a:endParaRPr lang="ru-RU" smtClean="0"/>
          </a:p>
        </p:txBody>
      </p:sp>
      <p:sp>
        <p:nvSpPr>
          <p:cNvPr id="24578" name="Содержимое 2"/>
          <p:cNvSpPr>
            <a:spLocks noGrp="1"/>
          </p:cNvSpPr>
          <p:nvPr>
            <p:ph idx="1"/>
          </p:nvPr>
        </p:nvSpPr>
        <p:spPr/>
        <p:txBody>
          <a:bodyPr/>
          <a:lstStyle/>
          <a:p>
            <a:pPr eaLnBrk="1" hangingPunct="1"/>
            <a:endParaRPr lang="ru-RU" smtClean="0"/>
          </a:p>
        </p:txBody>
      </p:sp>
      <p:pic>
        <p:nvPicPr>
          <p:cNvPr id="24579" name="Picture 2" descr="http://prosustav.ru/wp-content/uploads/2017/06/%D1%81%D0%B8%D0%BC%D0%BF%D1%82%D0%BE%D0%BC.jpg"/>
          <p:cNvPicPr>
            <a:picLocks noChangeAspect="1" noChangeArrowheads="1"/>
          </p:cNvPicPr>
          <p:nvPr/>
        </p:nvPicPr>
        <p:blipFill>
          <a:blip r:embed="rId2"/>
          <a:srcRect/>
          <a:stretch>
            <a:fillRect/>
          </a:stretch>
        </p:blipFill>
        <p:spPr bwMode="auto">
          <a:xfrm>
            <a:off x="250825" y="333375"/>
            <a:ext cx="8713788" cy="598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Заголовок 1"/>
          <p:cNvSpPr>
            <a:spLocks noGrp="1"/>
          </p:cNvSpPr>
          <p:nvPr>
            <p:ph type="title"/>
          </p:nvPr>
        </p:nvSpPr>
        <p:spPr/>
        <p:txBody>
          <a:bodyPr/>
          <a:lstStyle/>
          <a:p>
            <a:pPr eaLnBrk="1" hangingPunct="1"/>
            <a:endParaRPr lang="ru-RU" smtClean="0"/>
          </a:p>
        </p:txBody>
      </p:sp>
      <p:sp>
        <p:nvSpPr>
          <p:cNvPr id="3" name="Содержимое 2"/>
          <p:cNvSpPr>
            <a:spLocks noGrp="1"/>
          </p:cNvSpPr>
          <p:nvPr>
            <p:ph idx="1"/>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ru-RU" u="sng" dirty="0" smtClean="0"/>
              <a:t>Сильное возбуждающее действие на нервную систему </a:t>
            </a:r>
            <a:r>
              <a:rPr lang="ru-RU" dirty="0" smtClean="0"/>
              <a:t>оказывают  резкие по температурному и тактильному раздражению  виды грунта - горячий песок или асфальт, снег, лед, стерня, острые камни, шлак, хвойные иголки или шишки. </a:t>
            </a:r>
          </a:p>
          <a:p>
            <a:pPr eaLnBrk="1" fontAlgn="auto" hangingPunct="1">
              <a:spcAft>
                <a:spcPts val="0"/>
              </a:spcAft>
              <a:buFont typeface="Arial" panose="020B0604020202020204" pitchFamily="34" charset="0"/>
              <a:buChar char="•"/>
              <a:defRPr/>
            </a:pPr>
            <a:r>
              <a:rPr lang="ru-RU" u="sng" dirty="0" smtClean="0"/>
              <a:t>Умеренный тормозной процесс, успокаивающее действие </a:t>
            </a:r>
            <a:r>
              <a:rPr lang="ru-RU" dirty="0" smtClean="0"/>
              <a:t>- теплый песок, мягкая трава, дорожная пыль, комнатный ковер.</a:t>
            </a:r>
          </a:p>
          <a:p>
            <a:pPr eaLnBrk="1" fontAlgn="auto" hangingPunct="1">
              <a:spcAft>
                <a:spcPts val="0"/>
              </a:spcAft>
              <a:buFont typeface="Arial" panose="020B0604020202020204" pitchFamily="34" charset="0"/>
              <a:buChar char="•"/>
              <a:defRPr/>
            </a:pPr>
            <a:r>
              <a:rPr lang="ru-RU" dirty="0" smtClean="0"/>
              <a:t> </a:t>
            </a:r>
            <a:r>
              <a:rPr lang="ru-RU" u="sng" dirty="0" smtClean="0"/>
              <a:t>Средний  (нейтральный) раздраж</a:t>
            </a:r>
            <a:r>
              <a:rPr lang="ru-RU" dirty="0" smtClean="0"/>
              <a:t>итель - асфальт нейтральной температуры и неровная земля, комнатный пол, мокрая или росистая трава.</a:t>
            </a:r>
            <a:endParaRPr lang="ru-RU"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950" y="333375"/>
            <a:ext cx="8856663" cy="6408738"/>
          </a:xfrm>
        </p:spPr>
        <p:txBody>
          <a:bodyPr rtlCol="0">
            <a:normAutofit fontScale="85000" lnSpcReduction="20000"/>
          </a:bodyPr>
          <a:lstStyle/>
          <a:p>
            <a:pPr eaLnBrk="1" fontAlgn="auto" hangingPunct="1">
              <a:spcAft>
                <a:spcPts val="0"/>
              </a:spcAft>
              <a:buFont typeface="Arial" panose="020B0604020202020204" pitchFamily="34" charset="0"/>
              <a:buChar char="•"/>
              <a:defRPr/>
            </a:pPr>
            <a:r>
              <a:rPr lang="ru-RU" dirty="0" smtClean="0"/>
              <a:t>Прогулки босиком приводят к более естественной походке с более мягкими соприкосновениями стопы и опоры. При ходьбе босиком отсутствует жесткий ударный контакт пятки и меньше нагрузка в ноге и голени.</a:t>
            </a:r>
          </a:p>
          <a:p>
            <a:pPr eaLnBrk="1" fontAlgn="auto" hangingPunct="1">
              <a:spcAft>
                <a:spcPts val="0"/>
              </a:spcAft>
              <a:buFont typeface="Arial" panose="020B0604020202020204" pitchFamily="34" charset="0"/>
              <a:buChar char="•"/>
              <a:defRPr/>
            </a:pPr>
            <a:r>
              <a:rPr lang="ru-RU" dirty="0" smtClean="0"/>
              <a:t> Известно, что в странах, где жители много ходят босиком (в Индии, Вьетнаме, Индонезии) с  ортопедической патологией  стопы врачи почти не сталкиваются. </a:t>
            </a:r>
          </a:p>
          <a:p>
            <a:pPr eaLnBrk="1" fontAlgn="auto" hangingPunct="1">
              <a:spcAft>
                <a:spcPts val="0"/>
              </a:spcAft>
              <a:buFont typeface="Arial" panose="020B0604020202020204" pitchFamily="34" charset="0"/>
              <a:buChar char="•"/>
              <a:defRPr/>
            </a:pPr>
            <a:r>
              <a:rPr lang="ru-RU" dirty="0" smtClean="0"/>
              <a:t>В  Германии существуют босоногие парки, которые созданы специально для хождения босиком. Маршруты построены таким образом, чтобы посетители имели возможность попробовать различные типы грунтов, дорожек и искусственных покрытий.</a:t>
            </a:r>
          </a:p>
          <a:p>
            <a:pPr eaLnBrk="1" fontAlgn="auto" hangingPunct="1">
              <a:spcAft>
                <a:spcPts val="0"/>
              </a:spcAft>
              <a:buFont typeface="Arial" panose="020B0604020202020204" pitchFamily="34" charset="0"/>
              <a:buChar char="•"/>
              <a:defRPr/>
            </a:pPr>
            <a:r>
              <a:rPr lang="ru-RU" dirty="0" smtClean="0"/>
              <a:t>На сегодняшний день в Германии насчитывается 38 подобных парков. Босоногие парки существуют также в  Бельгии и в  Голландии.</a:t>
            </a:r>
          </a:p>
          <a:p>
            <a:pPr eaLnBrk="1" fontAlgn="auto" hangingPunct="1">
              <a:spcAft>
                <a:spcPts val="0"/>
              </a:spcAft>
              <a:buFont typeface="Arial" panose="020B0604020202020204" pitchFamily="34" charset="0"/>
              <a:buChar char="•"/>
              <a:defRPr/>
            </a:pPr>
            <a:endParaRPr lang="ru-RU"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Заголовок 1"/>
          <p:cNvSpPr>
            <a:spLocks noGrp="1"/>
          </p:cNvSpPr>
          <p:nvPr>
            <p:ph type="title"/>
          </p:nvPr>
        </p:nvSpPr>
        <p:spPr/>
        <p:txBody>
          <a:bodyPr/>
          <a:lstStyle/>
          <a:p>
            <a:pPr eaLnBrk="1" hangingPunct="1"/>
            <a:r>
              <a:rPr lang="ru-RU" smtClean="0"/>
              <a:t> Спасибо за внимание!</a:t>
            </a:r>
          </a:p>
        </p:txBody>
      </p:sp>
      <p:sp>
        <p:nvSpPr>
          <p:cNvPr id="72706" name="Содержимое 2"/>
          <p:cNvSpPr>
            <a:spLocks noGrp="1"/>
          </p:cNvSpPr>
          <p:nvPr>
            <p:ph idx="1"/>
          </p:nvPr>
        </p:nvSpPr>
        <p:spPr/>
        <p:txBody>
          <a:bodyPr/>
          <a:lstStyle/>
          <a:p>
            <a:pPr eaLnBrk="1" hangingPunct="1"/>
            <a:endParaRPr lang="ru-RU"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pPr eaLnBrk="1" hangingPunct="1"/>
            <a:endParaRPr lang="ru-RU" smtClean="0"/>
          </a:p>
        </p:txBody>
      </p:sp>
      <p:sp>
        <p:nvSpPr>
          <p:cNvPr id="25602" name="Содержимое 2"/>
          <p:cNvSpPr>
            <a:spLocks noGrp="1"/>
          </p:cNvSpPr>
          <p:nvPr>
            <p:ph idx="1"/>
          </p:nvPr>
        </p:nvSpPr>
        <p:spPr/>
        <p:txBody>
          <a:bodyPr/>
          <a:lstStyle/>
          <a:p>
            <a:pPr eaLnBrk="1" hangingPunct="1"/>
            <a:endParaRPr lang="ru-RU" smtClean="0"/>
          </a:p>
        </p:txBody>
      </p:sp>
      <p:sp>
        <p:nvSpPr>
          <p:cNvPr id="25603" name="AutoShape 2" descr="https://nogivnorme.ru/wp-content/uploads/2018/02/otlichiya-varusa-ot-valgusa.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25604" name="AutoShape 4" descr="https://nogivnorme.ru/wp-content/uploads/2018/02/otlichiya-varusa-ot-valgusa.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25605" name="Picture 6" descr="https://ds02.infourok.ru/uploads/ex/0b56/0000a795-328ca293/1/img18.jpg"/>
          <p:cNvPicPr>
            <a:picLocks noChangeAspect="1" noChangeArrowheads="1"/>
          </p:cNvPicPr>
          <p:nvPr/>
        </p:nvPicPr>
        <p:blipFill>
          <a:blip r:embed="rId2"/>
          <a:srcRect/>
          <a:stretch>
            <a:fillRect/>
          </a:stretch>
        </p:blipFill>
        <p:spPr bwMode="auto">
          <a:xfrm>
            <a:off x="-152400" y="0"/>
            <a:ext cx="9188450" cy="695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pPr eaLnBrk="1" hangingPunct="1"/>
            <a:r>
              <a:rPr lang="ru-RU" sz="2400" b="1" smtClean="0"/>
              <a:t>Для профилактики нарушений опорно – двигательного аппарата в ДОУ работу нужно проводить по следующим направлениям:</a:t>
            </a:r>
            <a:r>
              <a:rPr lang="ru-RU" sz="2400" smtClean="0"/>
              <a:t/>
            </a:r>
            <a:br>
              <a:rPr lang="ru-RU" sz="2400" smtClean="0"/>
            </a:br>
            <a:endParaRPr lang="ru-RU" sz="2400" smtClean="0"/>
          </a:p>
        </p:txBody>
      </p:sp>
      <p:sp>
        <p:nvSpPr>
          <p:cNvPr id="26626" name="Объект 2"/>
          <p:cNvSpPr>
            <a:spLocks noGrp="1"/>
          </p:cNvSpPr>
          <p:nvPr>
            <p:ph idx="1"/>
          </p:nvPr>
        </p:nvSpPr>
        <p:spPr>
          <a:xfrm>
            <a:off x="179388" y="1628775"/>
            <a:ext cx="8507412" cy="4497388"/>
          </a:xfrm>
        </p:spPr>
        <p:txBody>
          <a:bodyPr/>
          <a:lstStyle/>
          <a:p>
            <a:pPr eaLnBrk="1" hangingPunct="1"/>
            <a:r>
              <a:rPr lang="ru-RU" smtClean="0"/>
              <a:t>Создание предметно – развивающей среды и санитарно-гигиенических условий, способствующих профилактике нарушения ОДА.</a:t>
            </a:r>
          </a:p>
          <a:p>
            <a:pPr eaLnBrk="1" hangingPunct="1"/>
            <a:r>
              <a:rPr lang="ru-RU" smtClean="0"/>
              <a:t>Организация двигательного и статико – динамического режимов в д/с.</a:t>
            </a:r>
          </a:p>
          <a:p>
            <a:pPr eaLnBrk="1" hangingPunct="1"/>
            <a:r>
              <a:rPr lang="ru-RU" smtClean="0"/>
              <a:t>Работа с семьей по данной проблеме.</a:t>
            </a:r>
          </a:p>
          <a:p>
            <a:pPr eaLnBrk="1" hangingPunct="1"/>
            <a:endParaRPr lang="ru-RU"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ъект 2"/>
          <p:cNvSpPr>
            <a:spLocks noGrp="1"/>
          </p:cNvSpPr>
          <p:nvPr>
            <p:ph idx="1"/>
          </p:nvPr>
        </p:nvSpPr>
        <p:spPr>
          <a:xfrm>
            <a:off x="34925" y="260350"/>
            <a:ext cx="8651875" cy="6597650"/>
          </a:xfrm>
        </p:spPr>
        <p:txBody>
          <a:bodyPr/>
          <a:lstStyle/>
          <a:p>
            <a:pPr eaLnBrk="1" hangingPunct="1"/>
            <a:endParaRPr lang="ru-RU" smtClean="0"/>
          </a:p>
        </p:txBody>
      </p:sp>
      <p:sp>
        <p:nvSpPr>
          <p:cNvPr id="27650" name="Прямоугольник 3"/>
          <p:cNvSpPr>
            <a:spLocks noChangeArrowheads="1"/>
          </p:cNvSpPr>
          <p:nvPr/>
        </p:nvSpPr>
        <p:spPr bwMode="auto">
          <a:xfrm>
            <a:off x="107950" y="260350"/>
            <a:ext cx="9036050" cy="6740525"/>
          </a:xfrm>
          <a:prstGeom prst="rect">
            <a:avLst/>
          </a:prstGeom>
          <a:noFill/>
          <a:ln w="9525">
            <a:noFill/>
            <a:miter lim="800000"/>
            <a:headEnd/>
            <a:tailEnd/>
          </a:ln>
        </p:spPr>
        <p:txBody>
          <a:bodyPr>
            <a:spAutoFit/>
          </a:bodyPr>
          <a:lstStyle/>
          <a:p>
            <a:r>
              <a:rPr lang="ru-RU" sz="2400" u="sng">
                <a:latin typeface="Calibri" pitchFamily="34" charset="0"/>
              </a:rPr>
              <a:t>Создание предметно –развивающей среды для </a:t>
            </a:r>
            <a:r>
              <a:rPr lang="ru-RU" sz="2400">
                <a:latin typeface="Calibri" pitchFamily="34" charset="0"/>
              </a:rPr>
              <a:t>профилактики нарушений опорно –двигательного аппарата способствует: оздоровлению детей, реализации их двигательных возможностей в зависимости от уровня здоровья, физической подготовленности, двигательной активности, половой принадлежности, двигательного воображения, навыков настроения; формированию осознанного отношения к своему здоровью, правильной осанки у детей, коррекции ее нарушений.</a:t>
            </a:r>
          </a:p>
          <a:p>
            <a:r>
              <a:rPr lang="ru-RU" sz="2400" b="1">
                <a:latin typeface="Calibri" pitchFamily="34" charset="0"/>
              </a:rPr>
              <a:t>Что должно быть в предметно –развивающей среде групп для профилактики нарушений ОДА</a:t>
            </a:r>
            <a:r>
              <a:rPr lang="ru-RU" sz="2400">
                <a:latin typeface="Calibri" pitchFamily="34" charset="0"/>
              </a:rPr>
              <a:t>:</a:t>
            </a:r>
          </a:p>
          <a:p>
            <a:r>
              <a:rPr lang="ru-RU" sz="2400">
                <a:latin typeface="Calibri" pitchFamily="34" charset="0"/>
              </a:rPr>
              <a:t>Стена осанки, массажные дорожки и коврики, дорожка со следами, ортопедические мячи, массажные мячи, предметы для удержания на голове (мешочки с песком, колпачки), утяжелители (мешочки с песком, гантели), мешочки с наполнением, гимнастические палки, коврик коррекции координации, коврик выравнивания осанки, шнуры, веревки, канаты, веревочная лестница, бросовый материал для перекладывания пальцами ног, атрибуты для ОРУ, деревянные полусферы, их заменители.</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dirty="0" smtClean="0"/>
              <a:t>Формы работы по профилактике нарушений ОДА</a:t>
            </a:r>
            <a:r>
              <a:rPr lang="ru-RU" dirty="0" smtClean="0"/>
              <a:t>: </a:t>
            </a:r>
            <a:endParaRPr lang="ru-RU" dirty="0"/>
          </a:p>
        </p:txBody>
      </p:sp>
      <p:sp>
        <p:nvSpPr>
          <p:cNvPr id="3" name="Объект 2"/>
          <p:cNvSpPr>
            <a:spLocks noGrp="1"/>
          </p:cNvSpPr>
          <p:nvPr>
            <p:ph idx="1"/>
          </p:nvPr>
        </p:nvSpPr>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ru-RU" dirty="0" smtClean="0"/>
              <a:t>физические </a:t>
            </a:r>
            <a:r>
              <a:rPr lang="ru-RU" dirty="0"/>
              <a:t>упражнения</a:t>
            </a:r>
            <a:r>
              <a:rPr lang="ru-RU" dirty="0" smtClean="0"/>
              <a:t>,</a:t>
            </a:r>
          </a:p>
          <a:p>
            <a:pPr marL="0" indent="0" eaLnBrk="1" fontAlgn="auto" hangingPunct="1">
              <a:spcAft>
                <a:spcPts val="0"/>
              </a:spcAft>
              <a:buFont typeface="Arial" panose="020B0604020202020204" pitchFamily="34" charset="0"/>
              <a:buNone/>
              <a:defRPr/>
            </a:pPr>
            <a:r>
              <a:rPr lang="ru-RU" dirty="0" smtClean="0"/>
              <a:t> физкультминутки</a:t>
            </a:r>
            <a:r>
              <a:rPr lang="ru-RU" dirty="0"/>
              <a:t>, </a:t>
            </a:r>
            <a:endParaRPr lang="ru-RU" dirty="0" smtClean="0"/>
          </a:p>
          <a:p>
            <a:pPr marL="0" indent="0" eaLnBrk="1" fontAlgn="auto" hangingPunct="1">
              <a:spcAft>
                <a:spcPts val="0"/>
              </a:spcAft>
              <a:buFont typeface="Arial" panose="020B0604020202020204" pitchFamily="34" charset="0"/>
              <a:buNone/>
              <a:defRPr/>
            </a:pPr>
            <a:r>
              <a:rPr lang="ru-RU" dirty="0" smtClean="0"/>
              <a:t>подвижные </a:t>
            </a:r>
            <a:r>
              <a:rPr lang="ru-RU" dirty="0"/>
              <a:t>игры и упражнения, </a:t>
            </a:r>
            <a:endParaRPr lang="ru-RU" dirty="0" smtClean="0"/>
          </a:p>
          <a:p>
            <a:pPr marL="0" indent="0" eaLnBrk="1" fontAlgn="auto" hangingPunct="1">
              <a:spcAft>
                <a:spcPts val="0"/>
              </a:spcAft>
              <a:buFont typeface="Arial" panose="020B0604020202020204" pitchFamily="34" charset="0"/>
              <a:buNone/>
              <a:defRPr/>
            </a:pPr>
            <a:r>
              <a:rPr lang="ru-RU" dirty="0" smtClean="0"/>
              <a:t>закаливание</a:t>
            </a:r>
            <a:r>
              <a:rPr lang="ru-RU" dirty="0"/>
              <a:t>, </a:t>
            </a:r>
            <a:endParaRPr lang="ru-RU" dirty="0" smtClean="0"/>
          </a:p>
          <a:p>
            <a:pPr marL="0" indent="0" eaLnBrk="1" fontAlgn="auto" hangingPunct="1">
              <a:spcAft>
                <a:spcPts val="0"/>
              </a:spcAft>
              <a:buFont typeface="Arial" panose="020B0604020202020204" pitchFamily="34" charset="0"/>
              <a:buNone/>
              <a:defRPr/>
            </a:pPr>
            <a:r>
              <a:rPr lang="ru-RU" dirty="0" smtClean="0"/>
              <a:t>гимнастика </a:t>
            </a:r>
            <a:r>
              <a:rPr lang="ru-RU" dirty="0"/>
              <a:t>после сна</a:t>
            </a:r>
            <a:r>
              <a:rPr lang="ru-RU" dirty="0" smtClean="0"/>
              <a:t>,</a:t>
            </a:r>
          </a:p>
          <a:p>
            <a:pPr marL="0" indent="0" eaLnBrk="1" fontAlgn="auto" hangingPunct="1">
              <a:spcAft>
                <a:spcPts val="0"/>
              </a:spcAft>
              <a:buFont typeface="Arial" panose="020B0604020202020204" pitchFamily="34" charset="0"/>
              <a:buNone/>
              <a:defRPr/>
            </a:pPr>
            <a:r>
              <a:rPr lang="ru-RU" dirty="0" smtClean="0"/>
              <a:t> </a:t>
            </a:r>
            <a:r>
              <a:rPr lang="ru-RU" dirty="0"/>
              <a:t>дыхательная гимнастика, </a:t>
            </a:r>
            <a:endParaRPr lang="ru-RU" dirty="0" smtClean="0"/>
          </a:p>
          <a:p>
            <a:pPr marL="0" indent="0" eaLnBrk="1" fontAlgn="auto" hangingPunct="1">
              <a:spcAft>
                <a:spcPts val="0"/>
              </a:spcAft>
              <a:buFont typeface="Arial" panose="020B0604020202020204" pitchFamily="34" charset="0"/>
              <a:buNone/>
              <a:defRPr/>
            </a:pPr>
            <a:r>
              <a:rPr lang="ru-RU" dirty="0" smtClean="0"/>
              <a:t>лечебный </a:t>
            </a:r>
            <a:r>
              <a:rPr lang="ru-RU" dirty="0"/>
              <a:t>и оздоровительный массаж</a:t>
            </a:r>
            <a:r>
              <a:rPr lang="ru-RU" dirty="0" smtClean="0"/>
              <a:t>,</a:t>
            </a:r>
          </a:p>
          <a:p>
            <a:pPr marL="0" indent="0" eaLnBrk="1" fontAlgn="auto" hangingPunct="1">
              <a:spcAft>
                <a:spcPts val="0"/>
              </a:spcAft>
              <a:buFont typeface="Arial" panose="020B0604020202020204" pitchFamily="34" charset="0"/>
              <a:buNone/>
              <a:defRPr/>
            </a:pPr>
            <a:r>
              <a:rPr lang="ru-RU" dirty="0" smtClean="0"/>
              <a:t> </a:t>
            </a:r>
            <a:r>
              <a:rPr lang="ru-RU" dirty="0"/>
              <a:t>утренняя гимнастика, </a:t>
            </a:r>
            <a:endParaRPr lang="ru-RU" dirty="0" smtClean="0"/>
          </a:p>
          <a:p>
            <a:pPr marL="0" indent="0" eaLnBrk="1" fontAlgn="auto" hangingPunct="1">
              <a:spcAft>
                <a:spcPts val="0"/>
              </a:spcAft>
              <a:buFont typeface="Arial" panose="020B0604020202020204" pitchFamily="34" charset="0"/>
              <a:buNone/>
              <a:defRPr/>
            </a:pPr>
            <a:r>
              <a:rPr lang="ru-RU" dirty="0" smtClean="0"/>
              <a:t>лечебная </a:t>
            </a:r>
            <a:r>
              <a:rPr lang="ru-RU" dirty="0"/>
              <a:t>гимнастика, </a:t>
            </a:r>
            <a:endParaRPr lang="ru-RU" dirty="0" smtClean="0"/>
          </a:p>
          <a:p>
            <a:pPr marL="0" indent="0" eaLnBrk="1" fontAlgn="auto" hangingPunct="1">
              <a:spcAft>
                <a:spcPts val="0"/>
              </a:spcAft>
              <a:buFont typeface="Arial" panose="020B0604020202020204" pitchFamily="34" charset="0"/>
              <a:buNone/>
              <a:defRPr/>
            </a:pPr>
            <a:r>
              <a:rPr lang="ru-RU" dirty="0" smtClean="0"/>
              <a:t>прогулка</a:t>
            </a:r>
            <a:r>
              <a:rPr lang="ru-RU" dirty="0"/>
              <a:t>.</a:t>
            </a:r>
          </a:p>
          <a:p>
            <a:pPr eaLnBrk="1" fontAlgn="auto" hangingPunct="1">
              <a:spcAft>
                <a:spcPts val="0"/>
              </a:spcAft>
              <a:buFont typeface="Arial" panose="020B0604020202020204" pitchFamily="34" charset="0"/>
              <a:buChar char="•"/>
              <a:defRPr/>
            </a:pP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1878</Words>
  <Application>Microsoft Office PowerPoint</Application>
  <PresentationFormat>Экран (4:3)</PresentationFormat>
  <Paragraphs>199</Paragraphs>
  <Slides>52</Slides>
  <Notes>1</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52</vt:i4>
      </vt:variant>
    </vt:vector>
  </HeadingPairs>
  <TitlesOfParts>
    <vt:vector size="57" baseType="lpstr">
      <vt:lpstr>Arial</vt:lpstr>
      <vt:lpstr>Calibri</vt:lpstr>
      <vt:lpstr>Wingdings 2</vt:lpstr>
      <vt:lpstr>Times New Roman</vt:lpstr>
      <vt:lpstr>Тема Office</vt:lpstr>
      <vt:lpstr> «Профилактика нарушений  опорно-двигательного аппарата »  </vt:lpstr>
      <vt:lpstr>Слайд 2</vt:lpstr>
      <vt:lpstr>Слайд 3</vt:lpstr>
      <vt:lpstr>Слайд 4</vt:lpstr>
      <vt:lpstr>Слайд 5</vt:lpstr>
      <vt:lpstr>Слайд 6</vt:lpstr>
      <vt:lpstr>Для профилактики нарушений опорно – двигательного аппарата в ДОУ работу нужно проводить по следующим направлениям: </vt:lpstr>
      <vt:lpstr>Слайд 8</vt:lpstr>
      <vt:lpstr>Формы работы по профилактике нарушений ОДА: </vt:lpstr>
      <vt:lpstr>Слайд 10</vt:lpstr>
      <vt:lpstr>Слайд 11</vt:lpstr>
      <vt:lpstr>Правильный статико-динамический режим для профилактики нарушений осанки предполагает соблюдение следующих условий: </vt:lpstr>
      <vt:lpstr>Слайд 13</vt:lpstr>
      <vt:lpstr> Для профилактики плоскостопия необходимо соблюдать следующие условия: </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В работе с родителями по профилактике нарушений ОДА </vt:lpstr>
      <vt:lpstr>Задачи ортопедических игр</vt:lpstr>
      <vt:lpstr> В соответствии с задачами ортопедические игры делят на пять основных групп: </vt:lpstr>
      <vt:lpstr>Слайд 39</vt:lpstr>
      <vt:lpstr> </vt:lpstr>
      <vt:lpstr> Игровые упражнения для профилактики плоскостопия </vt:lpstr>
      <vt:lpstr>Подвижные игры для профилактики плоскостория </vt:lpstr>
      <vt:lpstr>Слайд 43</vt:lpstr>
      <vt:lpstr>  Оборудование, предназначенное для профилактики плоскостопия и сохранения правильной осанки   </vt:lpstr>
      <vt:lpstr> Игры на укрепление осанки, мышц спины и брюшного пресса </vt:lpstr>
      <vt:lpstr>«Морская фигура»  </vt:lpstr>
      <vt:lpstr>Слайд 47</vt:lpstr>
      <vt:lpstr> Босохождение</vt:lpstr>
      <vt:lpstr> Механизм закаливания</vt:lpstr>
      <vt:lpstr>Слайд 50</vt:lpstr>
      <vt:lpstr>Слайд 51</vt:lpstr>
      <vt:lpstr> 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Виктория</dc:creator>
  <cp:lastModifiedBy>Жанна</cp:lastModifiedBy>
  <cp:revision>62</cp:revision>
  <dcterms:created xsi:type="dcterms:W3CDTF">2018-10-07T19:52:10Z</dcterms:created>
  <dcterms:modified xsi:type="dcterms:W3CDTF">2018-11-26T04:12:07Z</dcterms:modified>
</cp:coreProperties>
</file>